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83" r:id="rId4"/>
    <p:sldId id="259" r:id="rId5"/>
    <p:sldId id="266" r:id="rId6"/>
    <p:sldId id="287" r:id="rId7"/>
    <p:sldId id="289" r:id="rId8"/>
    <p:sldId id="280" r:id="rId9"/>
    <p:sldId id="269" r:id="rId10"/>
    <p:sldId id="263" r:id="rId11"/>
    <p:sldId id="264" r:id="rId12"/>
    <p:sldId id="265" r:id="rId13"/>
    <p:sldId id="262" r:id="rId14"/>
    <p:sldId id="284" r:id="rId15"/>
    <p:sldId id="285" r:id="rId16"/>
    <p:sldId id="286" r:id="rId17"/>
    <p:sldId id="270" r:id="rId18"/>
    <p:sldId id="281" r:id="rId19"/>
    <p:sldId id="272" r:id="rId20"/>
    <p:sldId id="276" r:id="rId21"/>
    <p:sldId id="279" r:id="rId22"/>
    <p:sldId id="261" r:id="rId23"/>
    <p:sldId id="271" r:id="rId24"/>
    <p:sldId id="267" r:id="rId25"/>
    <p:sldId id="268" r:id="rId26"/>
    <p:sldId id="258" r:id="rId27"/>
    <p:sldId id="282" r:id="rId28"/>
    <p:sldId id="274" r:id="rId29"/>
    <p:sldId id="273" r:id="rId30"/>
    <p:sldId id="275" r:id="rId31"/>
    <p:sldId id="277" r:id="rId32"/>
    <p:sldId id="288" r:id="rId33"/>
    <p:sldId id="294" r:id="rId34"/>
    <p:sldId id="290" r:id="rId35"/>
    <p:sldId id="291" r:id="rId36"/>
    <p:sldId id="278" r:id="rId37"/>
    <p:sldId id="296" r:id="rId38"/>
    <p:sldId id="303" r:id="rId39"/>
    <p:sldId id="297" r:id="rId40"/>
    <p:sldId id="298" r:id="rId41"/>
    <p:sldId id="299" r:id="rId42"/>
    <p:sldId id="300" r:id="rId43"/>
    <p:sldId id="301" r:id="rId44"/>
    <p:sldId id="302" r:id="rId45"/>
    <p:sldId id="292" r:id="rId46"/>
    <p:sldId id="295" r:id="rId47"/>
    <p:sldId id="304" r:id="rId48"/>
    <p:sldId id="293"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3D58519-4449-4385-804D-8B0F63829F19}">
          <p14:sldIdLst>
            <p14:sldId id="256"/>
            <p14:sldId id="257"/>
            <p14:sldId id="283"/>
            <p14:sldId id="259"/>
            <p14:sldId id="266"/>
            <p14:sldId id="287"/>
            <p14:sldId id="289"/>
            <p14:sldId id="280"/>
            <p14:sldId id="269"/>
            <p14:sldId id="263"/>
            <p14:sldId id="264"/>
            <p14:sldId id="265"/>
            <p14:sldId id="262"/>
            <p14:sldId id="284"/>
            <p14:sldId id="285"/>
            <p14:sldId id="286"/>
            <p14:sldId id="270"/>
            <p14:sldId id="281"/>
            <p14:sldId id="272"/>
            <p14:sldId id="276"/>
            <p14:sldId id="279"/>
            <p14:sldId id="261"/>
            <p14:sldId id="271"/>
            <p14:sldId id="267"/>
            <p14:sldId id="268"/>
            <p14:sldId id="258"/>
            <p14:sldId id="282"/>
            <p14:sldId id="274"/>
            <p14:sldId id="273"/>
            <p14:sldId id="275"/>
            <p14:sldId id="277"/>
            <p14:sldId id="288"/>
            <p14:sldId id="294"/>
            <p14:sldId id="290"/>
            <p14:sldId id="291"/>
            <p14:sldId id="278"/>
            <p14:sldId id="296"/>
            <p14:sldId id="303"/>
            <p14:sldId id="297"/>
            <p14:sldId id="298"/>
            <p14:sldId id="299"/>
            <p14:sldId id="300"/>
            <p14:sldId id="301"/>
            <p14:sldId id="302"/>
            <p14:sldId id="292"/>
            <p14:sldId id="295"/>
            <p14:sldId id="304"/>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203407-DDEA-4B0E-82DB-2FCCB7581E1D}" type="datetimeFigureOut">
              <a:rPr lang="zh-CN" altLang="en-US" smtClean="0"/>
              <a:t>2023/1/31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2B5C6-7F30-4F5C-804B-67BAE7172D57}" type="slidenum">
              <a:rPr lang="zh-CN" altLang="en-US" smtClean="0"/>
              <a:t>‹#›</a:t>
            </a:fld>
            <a:endParaRPr lang="zh-CN" altLang="en-US"/>
          </a:p>
        </p:txBody>
      </p:sp>
    </p:spTree>
    <p:extLst>
      <p:ext uri="{BB962C8B-B14F-4D97-AF65-F5344CB8AC3E}">
        <p14:creationId xmlns:p14="http://schemas.microsoft.com/office/powerpoint/2010/main" val="3532504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2B5C6-7F30-4F5C-804B-67BAE7172D57}" type="slidenum">
              <a:rPr lang="zh-CN" altLang="en-US" smtClean="0"/>
              <a:t>30</a:t>
            </a:fld>
            <a:endParaRPr lang="zh-CN" altLang="en-US"/>
          </a:p>
        </p:txBody>
      </p:sp>
    </p:spTree>
    <p:extLst>
      <p:ext uri="{BB962C8B-B14F-4D97-AF65-F5344CB8AC3E}">
        <p14:creationId xmlns:p14="http://schemas.microsoft.com/office/powerpoint/2010/main" val="79208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82B5C6-7F30-4F5C-804B-67BAE7172D57}" type="slidenum">
              <a:rPr lang="zh-CN" altLang="en-US" smtClean="0"/>
              <a:t>34</a:t>
            </a:fld>
            <a:endParaRPr lang="zh-CN" altLang="en-US"/>
          </a:p>
        </p:txBody>
      </p:sp>
    </p:spTree>
    <p:extLst>
      <p:ext uri="{BB962C8B-B14F-4D97-AF65-F5344CB8AC3E}">
        <p14:creationId xmlns:p14="http://schemas.microsoft.com/office/powerpoint/2010/main" val="512796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B79681-B7C1-4362-9DC1-3D8B5EE15BF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61A5CC8-47D5-4F65-AEF9-22F5F27A6A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FB2784C-6DEB-486E-8B25-4C44A24EBBBB}"/>
              </a:ext>
            </a:extLst>
          </p:cNvPr>
          <p:cNvSpPr>
            <a:spLocks noGrp="1"/>
          </p:cNvSpPr>
          <p:nvPr>
            <p:ph type="dt" sz="half" idx="10"/>
          </p:nvPr>
        </p:nvSpPr>
        <p:spPr/>
        <p:txBody>
          <a:bodyPr/>
          <a:lstStyle/>
          <a:p>
            <a:fld id="{DB9244FE-420C-4150-8922-DCACD91CDDCE}" type="datetimeFigureOut">
              <a:rPr lang="zh-CN" altLang="en-US" smtClean="0"/>
              <a:t>2023/1/31</a:t>
            </a:fld>
            <a:endParaRPr lang="zh-CN" altLang="en-US"/>
          </a:p>
        </p:txBody>
      </p:sp>
      <p:sp>
        <p:nvSpPr>
          <p:cNvPr id="5" name="页脚占位符 4">
            <a:extLst>
              <a:ext uri="{FF2B5EF4-FFF2-40B4-BE49-F238E27FC236}">
                <a16:creationId xmlns:a16="http://schemas.microsoft.com/office/drawing/2014/main" id="{4A764C28-593D-49D8-B105-C40FFBFB3D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3FCF03-4F28-4E44-999E-EC1A82E946BE}"/>
              </a:ext>
            </a:extLst>
          </p:cNvPr>
          <p:cNvSpPr>
            <a:spLocks noGrp="1"/>
          </p:cNvSpPr>
          <p:nvPr>
            <p:ph type="sldNum" sz="quarter" idx="12"/>
          </p:nvPr>
        </p:nvSpPr>
        <p:spPr/>
        <p:txBody>
          <a:body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305122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EAE69-7561-4EFC-92B1-6C5F5B28EAA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1CD0551-EE5F-42A0-B131-EE12DB36707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E332AEF-89D3-4FD2-876E-7F75BA86892E}"/>
              </a:ext>
            </a:extLst>
          </p:cNvPr>
          <p:cNvSpPr>
            <a:spLocks noGrp="1"/>
          </p:cNvSpPr>
          <p:nvPr>
            <p:ph type="dt" sz="half" idx="10"/>
          </p:nvPr>
        </p:nvSpPr>
        <p:spPr/>
        <p:txBody>
          <a:bodyPr/>
          <a:lstStyle/>
          <a:p>
            <a:fld id="{DB9244FE-420C-4150-8922-DCACD91CDDCE}" type="datetimeFigureOut">
              <a:rPr lang="zh-CN" altLang="en-US" smtClean="0"/>
              <a:t>2023/1/31</a:t>
            </a:fld>
            <a:endParaRPr lang="zh-CN" altLang="en-US"/>
          </a:p>
        </p:txBody>
      </p:sp>
      <p:sp>
        <p:nvSpPr>
          <p:cNvPr id="5" name="页脚占位符 4">
            <a:extLst>
              <a:ext uri="{FF2B5EF4-FFF2-40B4-BE49-F238E27FC236}">
                <a16:creationId xmlns:a16="http://schemas.microsoft.com/office/drawing/2014/main" id="{47AB010D-E762-46B5-A956-AE2502A7D7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80B001-B5AD-4697-80BB-95D050268B20}"/>
              </a:ext>
            </a:extLst>
          </p:cNvPr>
          <p:cNvSpPr>
            <a:spLocks noGrp="1"/>
          </p:cNvSpPr>
          <p:nvPr>
            <p:ph type="sldNum" sz="quarter" idx="12"/>
          </p:nvPr>
        </p:nvSpPr>
        <p:spPr/>
        <p:txBody>
          <a:body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3375046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8F5FE55-A325-41C4-99DD-475E788C79B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3B32FB-0A02-4800-96FC-EACA44A14D5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E09359C-61A7-487E-98E8-A85813A748DB}"/>
              </a:ext>
            </a:extLst>
          </p:cNvPr>
          <p:cNvSpPr>
            <a:spLocks noGrp="1"/>
          </p:cNvSpPr>
          <p:nvPr>
            <p:ph type="dt" sz="half" idx="10"/>
          </p:nvPr>
        </p:nvSpPr>
        <p:spPr/>
        <p:txBody>
          <a:bodyPr/>
          <a:lstStyle/>
          <a:p>
            <a:fld id="{DB9244FE-420C-4150-8922-DCACD91CDDCE}" type="datetimeFigureOut">
              <a:rPr lang="zh-CN" altLang="en-US" smtClean="0"/>
              <a:t>2023/1/31</a:t>
            </a:fld>
            <a:endParaRPr lang="zh-CN" altLang="en-US"/>
          </a:p>
        </p:txBody>
      </p:sp>
      <p:sp>
        <p:nvSpPr>
          <p:cNvPr id="5" name="页脚占位符 4">
            <a:extLst>
              <a:ext uri="{FF2B5EF4-FFF2-40B4-BE49-F238E27FC236}">
                <a16:creationId xmlns:a16="http://schemas.microsoft.com/office/drawing/2014/main" id="{B0849353-733A-492F-A89D-4722587087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F2E890-3C6B-4F41-9EC0-D19B99937C54}"/>
              </a:ext>
            </a:extLst>
          </p:cNvPr>
          <p:cNvSpPr>
            <a:spLocks noGrp="1"/>
          </p:cNvSpPr>
          <p:nvPr>
            <p:ph type="sldNum" sz="quarter" idx="12"/>
          </p:nvPr>
        </p:nvSpPr>
        <p:spPr/>
        <p:txBody>
          <a:body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212535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28222-DAB0-41E8-A4F5-54D4299C33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BC81DE-7544-4BF8-BD92-6A36FC8A257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A91C7C6-1952-4D5B-941B-A0F2AC9CD1E4}"/>
              </a:ext>
            </a:extLst>
          </p:cNvPr>
          <p:cNvSpPr>
            <a:spLocks noGrp="1"/>
          </p:cNvSpPr>
          <p:nvPr>
            <p:ph type="dt" sz="half" idx="10"/>
          </p:nvPr>
        </p:nvSpPr>
        <p:spPr/>
        <p:txBody>
          <a:bodyPr/>
          <a:lstStyle/>
          <a:p>
            <a:fld id="{DB9244FE-420C-4150-8922-DCACD91CDDCE}" type="datetimeFigureOut">
              <a:rPr lang="zh-CN" altLang="en-US" smtClean="0"/>
              <a:t>2023/1/31</a:t>
            </a:fld>
            <a:endParaRPr lang="zh-CN" altLang="en-US"/>
          </a:p>
        </p:txBody>
      </p:sp>
      <p:sp>
        <p:nvSpPr>
          <p:cNvPr id="5" name="页脚占位符 4">
            <a:extLst>
              <a:ext uri="{FF2B5EF4-FFF2-40B4-BE49-F238E27FC236}">
                <a16:creationId xmlns:a16="http://schemas.microsoft.com/office/drawing/2014/main" id="{5BBA1B50-4E0E-4198-89C8-6F81D3443D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AA52DF-EAF2-4186-AC09-AE8F93E5175F}"/>
              </a:ext>
            </a:extLst>
          </p:cNvPr>
          <p:cNvSpPr>
            <a:spLocks noGrp="1"/>
          </p:cNvSpPr>
          <p:nvPr>
            <p:ph type="sldNum" sz="quarter" idx="12"/>
          </p:nvPr>
        </p:nvSpPr>
        <p:spPr/>
        <p:txBody>
          <a:body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3853574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4E102-83FE-44D9-B894-A04FAED7823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E8DFD8A-41A5-4370-968F-49125FBAB8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C7447B8-5860-4DA6-B098-91A4A4D9294F}"/>
              </a:ext>
            </a:extLst>
          </p:cNvPr>
          <p:cNvSpPr>
            <a:spLocks noGrp="1"/>
          </p:cNvSpPr>
          <p:nvPr>
            <p:ph type="dt" sz="half" idx="10"/>
          </p:nvPr>
        </p:nvSpPr>
        <p:spPr/>
        <p:txBody>
          <a:bodyPr/>
          <a:lstStyle/>
          <a:p>
            <a:fld id="{DB9244FE-420C-4150-8922-DCACD91CDDCE}" type="datetimeFigureOut">
              <a:rPr lang="zh-CN" altLang="en-US" smtClean="0"/>
              <a:t>2023/1/31</a:t>
            </a:fld>
            <a:endParaRPr lang="zh-CN" altLang="en-US"/>
          </a:p>
        </p:txBody>
      </p:sp>
      <p:sp>
        <p:nvSpPr>
          <p:cNvPr id="5" name="页脚占位符 4">
            <a:extLst>
              <a:ext uri="{FF2B5EF4-FFF2-40B4-BE49-F238E27FC236}">
                <a16:creationId xmlns:a16="http://schemas.microsoft.com/office/drawing/2014/main" id="{AABF219D-AE19-4BEB-B2D0-EA1F3743E5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C8383B-14B1-4613-A7C4-CCCD5A785654}"/>
              </a:ext>
            </a:extLst>
          </p:cNvPr>
          <p:cNvSpPr>
            <a:spLocks noGrp="1"/>
          </p:cNvSpPr>
          <p:nvPr>
            <p:ph type="sldNum" sz="quarter" idx="12"/>
          </p:nvPr>
        </p:nvSpPr>
        <p:spPr/>
        <p:txBody>
          <a:body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4134150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964F5-A055-4E7A-9036-79FF721407C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9538005-FCDE-4641-9059-7B7E63D72A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FEC4178-F29F-4EAA-A34C-5BE138E5801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223FB79-FDCF-476E-840E-639EE84E466F}"/>
              </a:ext>
            </a:extLst>
          </p:cNvPr>
          <p:cNvSpPr>
            <a:spLocks noGrp="1"/>
          </p:cNvSpPr>
          <p:nvPr>
            <p:ph type="dt" sz="half" idx="10"/>
          </p:nvPr>
        </p:nvSpPr>
        <p:spPr/>
        <p:txBody>
          <a:bodyPr/>
          <a:lstStyle/>
          <a:p>
            <a:fld id="{DB9244FE-420C-4150-8922-DCACD91CDDCE}" type="datetimeFigureOut">
              <a:rPr lang="zh-CN" altLang="en-US" smtClean="0"/>
              <a:t>2023/1/31</a:t>
            </a:fld>
            <a:endParaRPr lang="zh-CN" altLang="en-US"/>
          </a:p>
        </p:txBody>
      </p:sp>
      <p:sp>
        <p:nvSpPr>
          <p:cNvPr id="6" name="页脚占位符 5">
            <a:extLst>
              <a:ext uri="{FF2B5EF4-FFF2-40B4-BE49-F238E27FC236}">
                <a16:creationId xmlns:a16="http://schemas.microsoft.com/office/drawing/2014/main" id="{24529379-17E6-4212-AE86-C1F9337AE2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4CC2F4-0A66-4EB1-BD04-9D51A5433C5F}"/>
              </a:ext>
            </a:extLst>
          </p:cNvPr>
          <p:cNvSpPr>
            <a:spLocks noGrp="1"/>
          </p:cNvSpPr>
          <p:nvPr>
            <p:ph type="sldNum" sz="quarter" idx="12"/>
          </p:nvPr>
        </p:nvSpPr>
        <p:spPr/>
        <p:txBody>
          <a:body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110020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BD257-F0BF-4B95-A7D8-BFB98B0958A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CE4C0A5-DCC0-4383-9492-5B6785098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82BB47A-CF6B-4EE9-8FCB-4F0F3EB1FAB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CE8689D-92D5-4C54-A2DA-34AD416C05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D31A42D-0123-4E6B-8D0A-A4BA8E7766F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CF3618D-2997-4108-9B50-2B8701FBAA04}"/>
              </a:ext>
            </a:extLst>
          </p:cNvPr>
          <p:cNvSpPr>
            <a:spLocks noGrp="1"/>
          </p:cNvSpPr>
          <p:nvPr>
            <p:ph type="dt" sz="half" idx="10"/>
          </p:nvPr>
        </p:nvSpPr>
        <p:spPr/>
        <p:txBody>
          <a:bodyPr/>
          <a:lstStyle/>
          <a:p>
            <a:fld id="{DB9244FE-420C-4150-8922-DCACD91CDDCE}" type="datetimeFigureOut">
              <a:rPr lang="zh-CN" altLang="en-US" smtClean="0"/>
              <a:t>2023/1/31</a:t>
            </a:fld>
            <a:endParaRPr lang="zh-CN" altLang="en-US"/>
          </a:p>
        </p:txBody>
      </p:sp>
      <p:sp>
        <p:nvSpPr>
          <p:cNvPr id="8" name="页脚占位符 7">
            <a:extLst>
              <a:ext uri="{FF2B5EF4-FFF2-40B4-BE49-F238E27FC236}">
                <a16:creationId xmlns:a16="http://schemas.microsoft.com/office/drawing/2014/main" id="{F6EE59F9-188A-4A11-9B49-D2FE78CE967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89EB476-2A90-4193-A3BD-44C1ACA57CB2}"/>
              </a:ext>
            </a:extLst>
          </p:cNvPr>
          <p:cNvSpPr>
            <a:spLocks noGrp="1"/>
          </p:cNvSpPr>
          <p:nvPr>
            <p:ph type="sldNum" sz="quarter" idx="12"/>
          </p:nvPr>
        </p:nvSpPr>
        <p:spPr/>
        <p:txBody>
          <a:body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2837072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841A41-F9FD-4478-AAC0-3D3E951F00C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664197E-8833-4DB2-A9AB-3D20AA47E7F0}"/>
              </a:ext>
            </a:extLst>
          </p:cNvPr>
          <p:cNvSpPr>
            <a:spLocks noGrp="1"/>
          </p:cNvSpPr>
          <p:nvPr>
            <p:ph type="dt" sz="half" idx="10"/>
          </p:nvPr>
        </p:nvSpPr>
        <p:spPr/>
        <p:txBody>
          <a:bodyPr/>
          <a:lstStyle/>
          <a:p>
            <a:fld id="{DB9244FE-420C-4150-8922-DCACD91CDDCE}" type="datetimeFigureOut">
              <a:rPr lang="zh-CN" altLang="en-US" smtClean="0"/>
              <a:t>2023/1/31</a:t>
            </a:fld>
            <a:endParaRPr lang="zh-CN" altLang="en-US"/>
          </a:p>
        </p:txBody>
      </p:sp>
      <p:sp>
        <p:nvSpPr>
          <p:cNvPr id="4" name="页脚占位符 3">
            <a:extLst>
              <a:ext uri="{FF2B5EF4-FFF2-40B4-BE49-F238E27FC236}">
                <a16:creationId xmlns:a16="http://schemas.microsoft.com/office/drawing/2014/main" id="{458A452B-0A03-42A3-87FF-3FABFFFEEF2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2FC9A98-4C05-4B9F-9F8D-D1B296456CF0}"/>
              </a:ext>
            </a:extLst>
          </p:cNvPr>
          <p:cNvSpPr>
            <a:spLocks noGrp="1"/>
          </p:cNvSpPr>
          <p:nvPr>
            <p:ph type="sldNum" sz="quarter" idx="12"/>
          </p:nvPr>
        </p:nvSpPr>
        <p:spPr/>
        <p:txBody>
          <a:body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2205628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92C2080-7F7A-4122-ADCA-233B6FC43185}"/>
              </a:ext>
            </a:extLst>
          </p:cNvPr>
          <p:cNvSpPr>
            <a:spLocks noGrp="1"/>
          </p:cNvSpPr>
          <p:nvPr>
            <p:ph type="dt" sz="half" idx="10"/>
          </p:nvPr>
        </p:nvSpPr>
        <p:spPr/>
        <p:txBody>
          <a:bodyPr/>
          <a:lstStyle/>
          <a:p>
            <a:fld id="{DB9244FE-420C-4150-8922-DCACD91CDDCE}" type="datetimeFigureOut">
              <a:rPr lang="zh-CN" altLang="en-US" smtClean="0"/>
              <a:t>2023/1/31</a:t>
            </a:fld>
            <a:endParaRPr lang="zh-CN" altLang="en-US"/>
          </a:p>
        </p:txBody>
      </p:sp>
      <p:sp>
        <p:nvSpPr>
          <p:cNvPr id="3" name="页脚占位符 2">
            <a:extLst>
              <a:ext uri="{FF2B5EF4-FFF2-40B4-BE49-F238E27FC236}">
                <a16:creationId xmlns:a16="http://schemas.microsoft.com/office/drawing/2014/main" id="{FB89C388-E8E8-4AC5-A8A0-B41D522B4D5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2515EC-75DA-442C-BDBE-5FF66194A25A}"/>
              </a:ext>
            </a:extLst>
          </p:cNvPr>
          <p:cNvSpPr>
            <a:spLocks noGrp="1"/>
          </p:cNvSpPr>
          <p:nvPr>
            <p:ph type="sldNum" sz="quarter" idx="12"/>
          </p:nvPr>
        </p:nvSpPr>
        <p:spPr/>
        <p:txBody>
          <a:body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2540606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F4963-6821-4B81-A436-3DBC608973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D79275C-8918-48E5-9D52-116D16EBD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71A1A86-A332-4688-ABC3-DD740993EA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2405AEB-DBF1-4E3C-8D6F-BA5843A2F69C}"/>
              </a:ext>
            </a:extLst>
          </p:cNvPr>
          <p:cNvSpPr>
            <a:spLocks noGrp="1"/>
          </p:cNvSpPr>
          <p:nvPr>
            <p:ph type="dt" sz="half" idx="10"/>
          </p:nvPr>
        </p:nvSpPr>
        <p:spPr/>
        <p:txBody>
          <a:bodyPr/>
          <a:lstStyle/>
          <a:p>
            <a:fld id="{DB9244FE-420C-4150-8922-DCACD91CDDCE}" type="datetimeFigureOut">
              <a:rPr lang="zh-CN" altLang="en-US" smtClean="0"/>
              <a:t>2023/1/31</a:t>
            </a:fld>
            <a:endParaRPr lang="zh-CN" altLang="en-US"/>
          </a:p>
        </p:txBody>
      </p:sp>
      <p:sp>
        <p:nvSpPr>
          <p:cNvPr id="6" name="页脚占位符 5">
            <a:extLst>
              <a:ext uri="{FF2B5EF4-FFF2-40B4-BE49-F238E27FC236}">
                <a16:creationId xmlns:a16="http://schemas.microsoft.com/office/drawing/2014/main" id="{AEAFE22F-44E4-4C7E-8FFD-38FF1EA668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B7B144-F135-4CD0-8826-5D85C2CE436A}"/>
              </a:ext>
            </a:extLst>
          </p:cNvPr>
          <p:cNvSpPr>
            <a:spLocks noGrp="1"/>
          </p:cNvSpPr>
          <p:nvPr>
            <p:ph type="sldNum" sz="quarter" idx="12"/>
          </p:nvPr>
        </p:nvSpPr>
        <p:spPr/>
        <p:txBody>
          <a:body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1055282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ECB1B-EFE8-4FE2-A863-5D6A1BA207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8BDC19A-D556-4DAF-AC6E-1247C3BCFB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4BD0225-FC4D-474F-8015-F321CE346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0B9833D-8CFD-48E7-94EA-64F058577F2A}"/>
              </a:ext>
            </a:extLst>
          </p:cNvPr>
          <p:cNvSpPr>
            <a:spLocks noGrp="1"/>
          </p:cNvSpPr>
          <p:nvPr>
            <p:ph type="dt" sz="half" idx="10"/>
          </p:nvPr>
        </p:nvSpPr>
        <p:spPr/>
        <p:txBody>
          <a:bodyPr/>
          <a:lstStyle/>
          <a:p>
            <a:fld id="{DB9244FE-420C-4150-8922-DCACD91CDDCE}" type="datetimeFigureOut">
              <a:rPr lang="zh-CN" altLang="en-US" smtClean="0"/>
              <a:t>2023/1/31</a:t>
            </a:fld>
            <a:endParaRPr lang="zh-CN" altLang="en-US"/>
          </a:p>
        </p:txBody>
      </p:sp>
      <p:sp>
        <p:nvSpPr>
          <p:cNvPr id="6" name="页脚占位符 5">
            <a:extLst>
              <a:ext uri="{FF2B5EF4-FFF2-40B4-BE49-F238E27FC236}">
                <a16:creationId xmlns:a16="http://schemas.microsoft.com/office/drawing/2014/main" id="{70C13B5B-80B9-4CE6-97F2-4698EA3D5E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F76448-591A-4BF6-BE59-B74CDE10DCFC}"/>
              </a:ext>
            </a:extLst>
          </p:cNvPr>
          <p:cNvSpPr>
            <a:spLocks noGrp="1"/>
          </p:cNvSpPr>
          <p:nvPr>
            <p:ph type="sldNum" sz="quarter" idx="12"/>
          </p:nvPr>
        </p:nvSpPr>
        <p:spPr/>
        <p:txBody>
          <a:body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3020434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305FBA9-8046-4810-89A9-F6E0A83632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82E65F4-7BB3-458B-9559-C004A0BC3E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0B138EB-F28D-4ACE-8E9A-255F0A400B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9244FE-420C-4150-8922-DCACD91CDDCE}" type="datetimeFigureOut">
              <a:rPr lang="zh-CN" altLang="en-US" smtClean="0"/>
              <a:t>2023/1/31</a:t>
            </a:fld>
            <a:endParaRPr lang="zh-CN" altLang="en-US"/>
          </a:p>
        </p:txBody>
      </p:sp>
      <p:sp>
        <p:nvSpPr>
          <p:cNvPr id="5" name="页脚占位符 4">
            <a:extLst>
              <a:ext uri="{FF2B5EF4-FFF2-40B4-BE49-F238E27FC236}">
                <a16:creationId xmlns:a16="http://schemas.microsoft.com/office/drawing/2014/main" id="{3FD7A17E-E9F3-40A3-B60B-FEE87D640C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71BE647-1812-4751-9873-614879ED1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DB5E2-5B7A-4D76-967C-242B6AFF283D}" type="slidenum">
              <a:rPr lang="zh-CN" altLang="en-US" smtClean="0"/>
              <a:t>‹#›</a:t>
            </a:fld>
            <a:endParaRPr lang="zh-CN" altLang="en-US"/>
          </a:p>
        </p:txBody>
      </p:sp>
    </p:spTree>
    <p:extLst>
      <p:ext uri="{BB962C8B-B14F-4D97-AF65-F5344CB8AC3E}">
        <p14:creationId xmlns:p14="http://schemas.microsoft.com/office/powerpoint/2010/main" val="415405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hyperlink" Target="https://koolshare.cn/thread-160057-1-1.html" TargetMode="External"/><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027F84-7DB5-4521-A97F-EF67CF821312}"/>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5662AF22-2DA5-4DA4-9419-ABCEF0167D52}"/>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72726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987614-939A-4CEB-9DB3-E16D97E81204}"/>
              </a:ext>
            </a:extLst>
          </p:cNvPr>
          <p:cNvSpPr>
            <a:spLocks noGrp="1"/>
          </p:cNvSpPr>
          <p:nvPr>
            <p:ph type="title"/>
          </p:nvPr>
        </p:nvSpPr>
        <p:spPr/>
        <p:txBody>
          <a:bodyPr/>
          <a:lstStyle/>
          <a:p>
            <a:r>
              <a:rPr lang="zh-CN" altLang="en-US" dirty="0"/>
              <a:t>麦克风阵列应用</a:t>
            </a:r>
            <a:r>
              <a:rPr lang="en-US" altLang="zh-CN" dirty="0"/>
              <a:t>—</a:t>
            </a:r>
            <a:r>
              <a:rPr lang="zh-CN" altLang="en-US" dirty="0"/>
              <a:t>智慧屏</a:t>
            </a:r>
          </a:p>
        </p:txBody>
      </p:sp>
      <p:sp>
        <p:nvSpPr>
          <p:cNvPr id="3" name="内容占位符 2">
            <a:extLst>
              <a:ext uri="{FF2B5EF4-FFF2-40B4-BE49-F238E27FC236}">
                <a16:creationId xmlns:a16="http://schemas.microsoft.com/office/drawing/2014/main" id="{0943165C-8045-4979-BB10-D4DC7BF58A1D}"/>
              </a:ext>
            </a:extLst>
          </p:cNvPr>
          <p:cNvSpPr>
            <a:spLocks noGrp="1"/>
          </p:cNvSpPr>
          <p:nvPr>
            <p:ph idx="1"/>
          </p:nvPr>
        </p:nvSpPr>
        <p:spPr/>
        <p:txBody>
          <a:bodyPr/>
          <a:lstStyle/>
          <a:p>
            <a:r>
              <a:rPr lang="en-US" altLang="zh-CN" dirty="0"/>
              <a:t>1. Feature:</a:t>
            </a:r>
          </a:p>
          <a:p>
            <a:pPr lvl="1"/>
            <a:endParaRPr lang="en-US" altLang="zh-CN" dirty="0"/>
          </a:p>
          <a:p>
            <a:r>
              <a:rPr lang="en-US" altLang="zh-CN" dirty="0"/>
              <a:t>2. </a:t>
            </a:r>
            <a:r>
              <a:rPr lang="zh-CN" altLang="en-US" dirty="0"/>
              <a:t>产品形态</a:t>
            </a:r>
            <a:endParaRPr lang="en-US" altLang="zh-CN" dirty="0"/>
          </a:p>
          <a:p>
            <a:pPr lvl="1"/>
            <a:r>
              <a:rPr lang="en-US" altLang="zh-CN" dirty="0"/>
              <a:t>Sound Bar</a:t>
            </a:r>
            <a:r>
              <a:rPr lang="zh-CN" altLang="en-US" dirty="0"/>
              <a:t> （单方向收音，收音距离为沙发到电视的距离）</a:t>
            </a:r>
            <a:endParaRPr lang="en-US" altLang="zh-CN" dirty="0"/>
          </a:p>
          <a:p>
            <a:pPr lvl="1"/>
            <a:r>
              <a:rPr lang="zh-CN" altLang="en-US" dirty="0"/>
              <a:t>内置在电视（单方向收音，收音距离为沙发到电视的距离）</a:t>
            </a:r>
            <a:endParaRPr lang="en-US" altLang="zh-CN" dirty="0"/>
          </a:p>
          <a:p>
            <a:pPr lvl="1"/>
            <a:r>
              <a:rPr lang="zh-CN" altLang="en-US" dirty="0"/>
              <a:t>客厅桌面音箱（类似会议系统，全方位收音，收音距离为沙发到茶几或电视柜的距离）</a:t>
            </a:r>
            <a:endParaRPr lang="en-US" altLang="zh-CN" dirty="0"/>
          </a:p>
          <a:p>
            <a:pPr lvl="1"/>
            <a:endParaRPr lang="en-US" altLang="zh-CN" dirty="0"/>
          </a:p>
          <a:p>
            <a:r>
              <a:rPr lang="en-US" altLang="zh-CN" dirty="0"/>
              <a:t>3. </a:t>
            </a:r>
            <a:r>
              <a:rPr lang="zh-CN" altLang="en-US" dirty="0"/>
              <a:t>问题</a:t>
            </a:r>
            <a:endParaRPr lang="en-US" altLang="zh-CN" dirty="0"/>
          </a:p>
          <a:p>
            <a:pPr lvl="1"/>
            <a:r>
              <a:rPr lang="zh-CN" altLang="en-US" dirty="0"/>
              <a:t>音画延迟</a:t>
            </a:r>
          </a:p>
        </p:txBody>
      </p:sp>
    </p:spTree>
    <p:extLst>
      <p:ext uri="{BB962C8B-B14F-4D97-AF65-F5344CB8AC3E}">
        <p14:creationId xmlns:p14="http://schemas.microsoft.com/office/powerpoint/2010/main" val="3065812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0447E-2DEC-40C0-9BD5-83C2A039B1A4}"/>
              </a:ext>
            </a:extLst>
          </p:cNvPr>
          <p:cNvSpPr>
            <a:spLocks noGrp="1"/>
          </p:cNvSpPr>
          <p:nvPr>
            <p:ph type="title"/>
          </p:nvPr>
        </p:nvSpPr>
        <p:spPr/>
        <p:txBody>
          <a:bodyPr/>
          <a:lstStyle/>
          <a:p>
            <a:r>
              <a:rPr lang="zh-CN" altLang="en-US" dirty="0"/>
              <a:t>麦克风阵列应用</a:t>
            </a:r>
            <a:r>
              <a:rPr lang="en-US" altLang="zh-CN" dirty="0"/>
              <a:t>—</a:t>
            </a:r>
            <a:r>
              <a:rPr lang="zh-CN" altLang="en-US" dirty="0"/>
              <a:t>智慧屏</a:t>
            </a:r>
          </a:p>
        </p:txBody>
      </p:sp>
      <p:sp>
        <p:nvSpPr>
          <p:cNvPr id="3" name="内容占位符 2">
            <a:extLst>
              <a:ext uri="{FF2B5EF4-FFF2-40B4-BE49-F238E27FC236}">
                <a16:creationId xmlns:a16="http://schemas.microsoft.com/office/drawing/2014/main" id="{8B4FC4A8-F517-437C-B78E-F9CE44B29C12}"/>
              </a:ext>
            </a:extLst>
          </p:cNvPr>
          <p:cNvSpPr>
            <a:spLocks noGrp="1"/>
          </p:cNvSpPr>
          <p:nvPr>
            <p:ph idx="1"/>
          </p:nvPr>
        </p:nvSpPr>
        <p:spPr>
          <a:xfrm>
            <a:off x="838200" y="1825625"/>
            <a:ext cx="4741333" cy="4351338"/>
          </a:xfrm>
        </p:spPr>
        <p:txBody>
          <a:bodyPr>
            <a:normAutofit fontScale="92500" lnSpcReduction="20000"/>
          </a:bodyPr>
          <a:lstStyle/>
          <a:p>
            <a:r>
              <a:rPr lang="zh-CN" altLang="en-US" dirty="0"/>
              <a:t>参考产品：华为智慧屏</a:t>
            </a:r>
            <a:endParaRPr lang="en-US" altLang="zh-CN" dirty="0"/>
          </a:p>
          <a:p>
            <a:r>
              <a:rPr lang="zh-CN" altLang="en-US" dirty="0"/>
              <a:t>电视的视频通话功能</a:t>
            </a:r>
            <a:endParaRPr lang="en-US" altLang="zh-CN" dirty="0"/>
          </a:p>
          <a:p>
            <a:pPr lvl="1"/>
            <a:r>
              <a:rPr lang="zh-CN" altLang="en-US" dirty="0"/>
              <a:t>电视与沙发距离远</a:t>
            </a:r>
            <a:endParaRPr lang="en-US" altLang="zh-CN" dirty="0"/>
          </a:p>
          <a:p>
            <a:pPr lvl="1"/>
            <a:r>
              <a:rPr lang="zh-CN" altLang="en-US" dirty="0"/>
              <a:t>电视本身的</a:t>
            </a:r>
            <a:r>
              <a:rPr lang="en-US" altLang="zh-CN" dirty="0"/>
              <a:t>mic</a:t>
            </a:r>
            <a:r>
              <a:rPr lang="zh-CN" altLang="en-US" dirty="0"/>
              <a:t>阵列及降噪调研</a:t>
            </a:r>
            <a:endParaRPr lang="en-US" altLang="zh-CN" dirty="0"/>
          </a:p>
          <a:p>
            <a:r>
              <a:rPr lang="zh-CN" altLang="en-US" dirty="0"/>
              <a:t>家庭留言板</a:t>
            </a:r>
            <a:endParaRPr lang="en-US" altLang="zh-CN" dirty="0"/>
          </a:p>
          <a:p>
            <a:pPr lvl="1"/>
            <a:r>
              <a:rPr lang="zh-CN" altLang="en-US" dirty="0"/>
              <a:t>语音识别转成文字</a:t>
            </a:r>
            <a:endParaRPr lang="en-US" altLang="zh-CN" dirty="0"/>
          </a:p>
          <a:p>
            <a:pPr lvl="2"/>
            <a:r>
              <a:rPr lang="zh-CN" altLang="en-US" b="0" i="0" dirty="0">
                <a:solidFill>
                  <a:srgbClr val="222222"/>
                </a:solidFill>
                <a:effectLst/>
                <a:latin typeface="PingFangSC"/>
              </a:rPr>
              <a:t>具体实现方式：通过智慧屏</a:t>
            </a:r>
            <a:r>
              <a:rPr lang="en-US" altLang="zh-CN" b="0" i="0" dirty="0">
                <a:solidFill>
                  <a:srgbClr val="222222"/>
                </a:solidFill>
                <a:effectLst/>
                <a:latin typeface="PingFangSC"/>
              </a:rPr>
              <a:t>APP</a:t>
            </a:r>
            <a:r>
              <a:rPr lang="zh-CN" altLang="en-US" b="0" i="0" dirty="0">
                <a:solidFill>
                  <a:srgbClr val="222222"/>
                </a:solidFill>
                <a:effectLst/>
                <a:latin typeface="PingFangSC"/>
              </a:rPr>
              <a:t>内的家庭留言板模块，将留言发送到智慧屏上</a:t>
            </a:r>
            <a:endParaRPr lang="en-US" altLang="zh-CN" b="0" i="0" dirty="0">
              <a:solidFill>
                <a:srgbClr val="222222"/>
              </a:solidFill>
              <a:effectLst/>
              <a:latin typeface="PingFangSC"/>
            </a:endParaRPr>
          </a:p>
          <a:p>
            <a:r>
              <a:rPr lang="zh-CN" altLang="en-US" b="0" i="0" dirty="0">
                <a:solidFill>
                  <a:srgbClr val="222222"/>
                </a:solidFill>
                <a:effectLst/>
                <a:latin typeface="PingFangSC"/>
              </a:rPr>
              <a:t>荣耀智慧屏</a:t>
            </a:r>
            <a:r>
              <a:rPr lang="en-US" altLang="zh-CN" b="0" i="0" dirty="0">
                <a:solidFill>
                  <a:srgbClr val="222222"/>
                </a:solidFill>
                <a:effectLst/>
                <a:latin typeface="PingFangSC"/>
              </a:rPr>
              <a:t>Mic</a:t>
            </a:r>
            <a:r>
              <a:rPr lang="zh-CN" altLang="en-US" b="0" i="0" dirty="0">
                <a:solidFill>
                  <a:srgbClr val="222222"/>
                </a:solidFill>
                <a:effectLst/>
                <a:latin typeface="PingFangSC"/>
              </a:rPr>
              <a:t>阵列分析</a:t>
            </a:r>
            <a:endParaRPr lang="en-US" altLang="zh-CN" b="0" i="0" dirty="0">
              <a:solidFill>
                <a:srgbClr val="222222"/>
              </a:solidFill>
              <a:effectLst/>
              <a:latin typeface="PingFangSC"/>
            </a:endParaRPr>
          </a:p>
          <a:p>
            <a:pPr lvl="1"/>
            <a:r>
              <a:rPr lang="en-US" altLang="zh-CN" b="0" i="0" dirty="0">
                <a:solidFill>
                  <a:srgbClr val="222222"/>
                </a:solidFill>
                <a:effectLst/>
                <a:latin typeface="PingFangSC"/>
              </a:rPr>
              <a:t>PRO</a:t>
            </a:r>
            <a:r>
              <a:rPr lang="zh-CN" altLang="en-US" b="0" i="0" dirty="0">
                <a:solidFill>
                  <a:srgbClr val="222222"/>
                </a:solidFill>
                <a:effectLst/>
                <a:latin typeface="PingFangSC"/>
              </a:rPr>
              <a:t>的顶部有</a:t>
            </a:r>
            <a:r>
              <a:rPr lang="en-US" altLang="zh-CN" b="0" i="0" dirty="0">
                <a:solidFill>
                  <a:srgbClr val="222222"/>
                </a:solidFill>
                <a:effectLst/>
                <a:latin typeface="PingFangSC"/>
              </a:rPr>
              <a:t>6</a:t>
            </a:r>
            <a:r>
              <a:rPr lang="zh-CN" altLang="en-US" b="0" i="0" dirty="0">
                <a:solidFill>
                  <a:srgbClr val="222222"/>
                </a:solidFill>
                <a:effectLst/>
                <a:latin typeface="PingFangSC"/>
              </a:rPr>
              <a:t>个麦克风孔，高灵敏度的</a:t>
            </a:r>
            <a:r>
              <a:rPr lang="en-US" altLang="zh-CN" b="0" i="0" dirty="0">
                <a:solidFill>
                  <a:srgbClr val="222222"/>
                </a:solidFill>
                <a:effectLst/>
                <a:latin typeface="PingFangSC"/>
              </a:rPr>
              <a:t>MIC</a:t>
            </a:r>
            <a:r>
              <a:rPr lang="zh-CN" altLang="en-US" b="0" i="0" dirty="0">
                <a:solidFill>
                  <a:srgbClr val="222222"/>
                </a:solidFill>
                <a:effectLst/>
                <a:latin typeface="PingFangSC"/>
              </a:rPr>
              <a:t>阵列能识别距离</a:t>
            </a:r>
            <a:r>
              <a:rPr lang="en-US" altLang="zh-CN" b="0" i="0" dirty="0">
                <a:solidFill>
                  <a:srgbClr val="222222"/>
                </a:solidFill>
                <a:effectLst/>
                <a:latin typeface="PingFangSC"/>
              </a:rPr>
              <a:t>5m</a:t>
            </a:r>
            <a:r>
              <a:rPr lang="zh-CN" altLang="en-US" b="0" i="0" dirty="0">
                <a:solidFill>
                  <a:srgbClr val="222222"/>
                </a:solidFill>
                <a:effectLst/>
                <a:latin typeface="PingFangSC"/>
              </a:rPr>
              <a:t>范围内的人声，以支持远场语音操控</a:t>
            </a:r>
            <a:endParaRPr lang="en-US" altLang="zh-CN" b="0" i="0" dirty="0">
              <a:solidFill>
                <a:srgbClr val="222222"/>
              </a:solidFill>
              <a:effectLst/>
              <a:latin typeface="PingFangSC"/>
            </a:endParaRPr>
          </a:p>
        </p:txBody>
      </p:sp>
      <p:pic>
        <p:nvPicPr>
          <p:cNvPr id="3074" name="Picture 2">
            <a:extLst>
              <a:ext uri="{FF2B5EF4-FFF2-40B4-BE49-F238E27FC236}">
                <a16:creationId xmlns:a16="http://schemas.microsoft.com/office/drawing/2014/main" id="{F830455F-4310-4A5F-810A-53E5B8ECB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825625"/>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601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BE11F-A6EE-4DE6-AFF8-9344DB8CEF7F}"/>
              </a:ext>
            </a:extLst>
          </p:cNvPr>
          <p:cNvSpPr>
            <a:spLocks noGrp="1"/>
          </p:cNvSpPr>
          <p:nvPr>
            <p:ph type="title"/>
          </p:nvPr>
        </p:nvSpPr>
        <p:spPr/>
        <p:txBody>
          <a:bodyPr/>
          <a:lstStyle/>
          <a:p>
            <a:r>
              <a:rPr lang="zh-CN" altLang="en-US" dirty="0"/>
              <a:t>智慧屏</a:t>
            </a:r>
            <a:r>
              <a:rPr lang="en-US" altLang="zh-CN" dirty="0"/>
              <a:t>Mic</a:t>
            </a:r>
            <a:r>
              <a:rPr lang="zh-CN" altLang="en-US" dirty="0"/>
              <a:t>阵列</a:t>
            </a:r>
          </a:p>
        </p:txBody>
      </p:sp>
      <p:sp>
        <p:nvSpPr>
          <p:cNvPr id="3" name="内容占位符 2">
            <a:extLst>
              <a:ext uri="{FF2B5EF4-FFF2-40B4-BE49-F238E27FC236}">
                <a16:creationId xmlns:a16="http://schemas.microsoft.com/office/drawing/2014/main" id="{40210E2C-967E-4ECD-A345-38425EE723B9}"/>
              </a:ext>
            </a:extLst>
          </p:cNvPr>
          <p:cNvSpPr>
            <a:spLocks noGrp="1"/>
          </p:cNvSpPr>
          <p:nvPr>
            <p:ph idx="1"/>
          </p:nvPr>
        </p:nvSpPr>
        <p:spPr/>
        <p:txBody>
          <a:bodyPr/>
          <a:lstStyle/>
          <a:p>
            <a:r>
              <a:rPr lang="zh-CN" altLang="en-US" dirty="0"/>
              <a:t>荣耀智慧屏</a:t>
            </a:r>
            <a:r>
              <a:rPr lang="en-US" altLang="zh-CN" dirty="0"/>
              <a:t>PRO</a:t>
            </a:r>
            <a:r>
              <a:rPr lang="zh-CN" altLang="en-US" dirty="0"/>
              <a:t>的顶部有</a:t>
            </a:r>
            <a:r>
              <a:rPr lang="en-US" altLang="zh-CN" dirty="0"/>
              <a:t>6</a:t>
            </a:r>
            <a:r>
              <a:rPr lang="zh-CN" altLang="en-US" dirty="0"/>
              <a:t>个麦克风孔，以及</a:t>
            </a:r>
            <a:r>
              <a:rPr lang="en-US" altLang="zh-CN" dirty="0"/>
              <a:t>1</a:t>
            </a:r>
            <a:r>
              <a:rPr lang="zh-CN" altLang="en-US" dirty="0"/>
              <a:t>个升降式摄像头。这</a:t>
            </a:r>
            <a:r>
              <a:rPr lang="en-US" altLang="zh-CN" dirty="0"/>
              <a:t>6</a:t>
            </a:r>
            <a:r>
              <a:rPr lang="zh-CN" altLang="en-US" dirty="0"/>
              <a:t>颗高灵敏度的</a:t>
            </a:r>
            <a:r>
              <a:rPr lang="en-US" altLang="zh-CN" dirty="0"/>
              <a:t>MIC</a:t>
            </a:r>
            <a:r>
              <a:rPr lang="zh-CN" altLang="en-US" dirty="0"/>
              <a:t>阵列，能识别距离</a:t>
            </a:r>
            <a:r>
              <a:rPr lang="en-US" altLang="zh-CN" dirty="0"/>
              <a:t>5m</a:t>
            </a:r>
            <a:r>
              <a:rPr lang="zh-CN" altLang="en-US" dirty="0"/>
              <a:t>范围内的人声，以支持远场语音操控。据官方资料，这是业界首个在大屏上落地的</a:t>
            </a:r>
            <a:r>
              <a:rPr lang="en-US" altLang="zh-CN" dirty="0"/>
              <a:t>6MIC</a:t>
            </a:r>
            <a:r>
              <a:rPr lang="zh-CN" altLang="en-US" dirty="0"/>
              <a:t>方案，相比主流的</a:t>
            </a:r>
            <a:r>
              <a:rPr lang="en-US" altLang="zh-CN" dirty="0"/>
              <a:t>4MIC</a:t>
            </a:r>
            <a:r>
              <a:rPr lang="zh-CN" altLang="en-US" dirty="0"/>
              <a:t>方案，识别率更高，在强背景噪声下，识别率、唤醒率更高。</a:t>
            </a:r>
          </a:p>
        </p:txBody>
      </p:sp>
    </p:spTree>
    <p:extLst>
      <p:ext uri="{BB962C8B-B14F-4D97-AF65-F5344CB8AC3E}">
        <p14:creationId xmlns:p14="http://schemas.microsoft.com/office/powerpoint/2010/main" val="404406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E34A3-92B0-4CF9-9D51-F83155FCF36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341C032-1FDD-48B5-97F6-7CA37BDE2CA8}"/>
              </a:ext>
            </a:extLst>
          </p:cNvPr>
          <p:cNvSpPr>
            <a:spLocks noGrp="1"/>
          </p:cNvSpPr>
          <p:nvPr>
            <p:ph idx="1"/>
          </p:nvPr>
        </p:nvSpPr>
        <p:spPr/>
        <p:txBody>
          <a:bodyPr/>
          <a:lstStyle/>
          <a:p>
            <a:r>
              <a:rPr lang="zh-CN" altLang="en-US" dirty="0"/>
              <a:t>家庭投影仪</a:t>
            </a:r>
          </a:p>
        </p:txBody>
      </p:sp>
    </p:spTree>
    <p:extLst>
      <p:ext uri="{BB962C8B-B14F-4D97-AF65-F5344CB8AC3E}">
        <p14:creationId xmlns:p14="http://schemas.microsoft.com/office/powerpoint/2010/main" val="1000814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3F6B7E6-76B8-4871-8E82-7680D27BAE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88" t="-261" r="33266" b="-1"/>
          <a:stretch/>
        </p:blipFill>
        <p:spPr bwMode="auto">
          <a:xfrm>
            <a:off x="6995160" y="695325"/>
            <a:ext cx="4653280" cy="548163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B163FF20-7538-46BB-B278-4A5C3404AE20}"/>
              </a:ext>
            </a:extLst>
          </p:cNvPr>
          <p:cNvSpPr>
            <a:spLocks noGrp="1"/>
          </p:cNvSpPr>
          <p:nvPr>
            <p:ph type="title"/>
          </p:nvPr>
        </p:nvSpPr>
        <p:spPr/>
        <p:txBody>
          <a:bodyPr/>
          <a:lstStyle/>
          <a:p>
            <a:r>
              <a:rPr lang="zh-CN" altLang="en-US" dirty="0"/>
              <a:t>视频会议系统</a:t>
            </a:r>
          </a:p>
        </p:txBody>
      </p:sp>
      <p:sp>
        <p:nvSpPr>
          <p:cNvPr id="3" name="内容占位符 2">
            <a:extLst>
              <a:ext uri="{FF2B5EF4-FFF2-40B4-BE49-F238E27FC236}">
                <a16:creationId xmlns:a16="http://schemas.microsoft.com/office/drawing/2014/main" id="{916810CF-285C-497D-B887-E8C597E0E570}"/>
              </a:ext>
            </a:extLst>
          </p:cNvPr>
          <p:cNvSpPr>
            <a:spLocks noGrp="1"/>
          </p:cNvSpPr>
          <p:nvPr>
            <p:ph idx="1"/>
          </p:nvPr>
        </p:nvSpPr>
        <p:spPr>
          <a:xfrm>
            <a:off x="838200" y="1825625"/>
            <a:ext cx="7747000" cy="4351338"/>
          </a:xfrm>
        </p:spPr>
        <p:txBody>
          <a:bodyPr/>
          <a:lstStyle/>
          <a:p>
            <a:r>
              <a:rPr lang="en-US" altLang="zh-CN" b="0" i="0" dirty="0">
                <a:solidFill>
                  <a:srgbClr val="1A1A1A"/>
                </a:solidFill>
                <a:effectLst/>
                <a:latin typeface="-apple-system"/>
              </a:rPr>
              <a:t>360</a:t>
            </a:r>
            <a:r>
              <a:rPr lang="zh-CN" altLang="en-US" b="0" i="0" dirty="0">
                <a:solidFill>
                  <a:srgbClr val="1A1A1A"/>
                </a:solidFill>
                <a:effectLst/>
                <a:latin typeface="-apple-system"/>
              </a:rPr>
              <a:t>度全景的视频会议系统</a:t>
            </a:r>
            <a:endParaRPr lang="en-US" altLang="zh-CN" b="0" i="0" dirty="0">
              <a:solidFill>
                <a:srgbClr val="1A1A1A"/>
              </a:solidFill>
              <a:effectLst/>
              <a:latin typeface="-apple-system"/>
            </a:endParaRPr>
          </a:p>
          <a:p>
            <a:r>
              <a:rPr lang="zh-CN" altLang="en-US" b="0" i="0" dirty="0">
                <a:solidFill>
                  <a:srgbClr val="1A1A1A"/>
                </a:solidFill>
                <a:effectLst/>
                <a:latin typeface="-apple-system"/>
              </a:rPr>
              <a:t>超高清鱼眼镜头，可进行</a:t>
            </a:r>
            <a:r>
              <a:rPr lang="en-US" altLang="zh-CN" b="0" i="0" dirty="0">
                <a:solidFill>
                  <a:srgbClr val="1A1A1A"/>
                </a:solidFill>
                <a:effectLst/>
                <a:latin typeface="-apple-system"/>
              </a:rPr>
              <a:t>8K</a:t>
            </a:r>
            <a:r>
              <a:rPr lang="zh-CN" altLang="en-US" b="0" i="0" dirty="0">
                <a:solidFill>
                  <a:srgbClr val="1A1A1A"/>
                </a:solidFill>
                <a:effectLst/>
                <a:latin typeface="-apple-system"/>
              </a:rPr>
              <a:t>分辨率的全景视频采集，并在机内无缝光流拼接，实时输出</a:t>
            </a:r>
            <a:r>
              <a:rPr lang="en-US" altLang="zh-CN" b="0" i="0" dirty="0">
                <a:solidFill>
                  <a:srgbClr val="1A1A1A"/>
                </a:solidFill>
                <a:effectLst/>
                <a:latin typeface="-apple-system"/>
              </a:rPr>
              <a:t>1080P</a:t>
            </a:r>
            <a:r>
              <a:rPr lang="zh-CN" altLang="en-US" b="0" i="0" dirty="0">
                <a:solidFill>
                  <a:srgbClr val="1A1A1A"/>
                </a:solidFill>
                <a:effectLst/>
                <a:latin typeface="-apple-system"/>
              </a:rPr>
              <a:t>的全景高清影像</a:t>
            </a:r>
            <a:endParaRPr lang="en-US" altLang="zh-CN" b="0" i="0" dirty="0">
              <a:solidFill>
                <a:srgbClr val="1A1A1A"/>
              </a:solidFill>
              <a:effectLst/>
              <a:latin typeface="-apple-system"/>
            </a:endParaRPr>
          </a:p>
          <a:p>
            <a:r>
              <a:rPr lang="en-US" altLang="zh-CN" b="0" i="0" dirty="0">
                <a:solidFill>
                  <a:srgbClr val="1A1A1A"/>
                </a:solidFill>
                <a:effectLst/>
                <a:latin typeface="-apple-system"/>
              </a:rPr>
              <a:t>8</a:t>
            </a:r>
            <a:r>
              <a:rPr lang="zh-CN" altLang="en-US" b="0" i="0" dirty="0">
                <a:solidFill>
                  <a:srgbClr val="1A1A1A"/>
                </a:solidFill>
                <a:effectLst/>
                <a:latin typeface="-apple-system"/>
              </a:rPr>
              <a:t>个麦克风阵列，有效拾音半径</a:t>
            </a:r>
            <a:r>
              <a:rPr lang="en-US" altLang="zh-CN" b="0" i="0" dirty="0">
                <a:solidFill>
                  <a:srgbClr val="1A1A1A"/>
                </a:solidFill>
                <a:effectLst/>
                <a:latin typeface="-apple-system"/>
              </a:rPr>
              <a:t>4</a:t>
            </a:r>
            <a:r>
              <a:rPr lang="zh-CN" altLang="en-US" b="0" i="0" dirty="0">
                <a:solidFill>
                  <a:srgbClr val="1A1A1A"/>
                </a:solidFill>
                <a:effectLst/>
                <a:latin typeface="-apple-system"/>
              </a:rPr>
              <a:t>米</a:t>
            </a:r>
            <a:r>
              <a:rPr lang="zh-CN" altLang="en-US" dirty="0">
                <a:solidFill>
                  <a:srgbClr val="1A1A1A"/>
                </a:solidFill>
                <a:latin typeface="-apple-system"/>
              </a:rPr>
              <a:t>，支持</a:t>
            </a:r>
            <a:r>
              <a:rPr lang="zh-CN" altLang="en-US" b="0" i="0" dirty="0">
                <a:solidFill>
                  <a:srgbClr val="1A1A1A"/>
                </a:solidFill>
                <a:effectLst/>
                <a:latin typeface="-apple-system"/>
              </a:rPr>
              <a:t>回声消除、降噪</a:t>
            </a:r>
            <a:endParaRPr lang="en-US" altLang="zh-CN" dirty="0">
              <a:solidFill>
                <a:srgbClr val="1A1A1A"/>
              </a:solidFill>
              <a:latin typeface="-apple-system"/>
            </a:endParaRPr>
          </a:p>
          <a:p>
            <a:r>
              <a:rPr lang="zh-CN" altLang="en-US" b="0" i="0" dirty="0">
                <a:solidFill>
                  <a:srgbClr val="1A1A1A"/>
                </a:solidFill>
                <a:effectLst/>
                <a:latin typeface="-apple-system"/>
              </a:rPr>
              <a:t>实现智能人脸</a:t>
            </a:r>
            <a:r>
              <a:rPr lang="en-US" altLang="zh-CN" b="0" i="0" dirty="0">
                <a:solidFill>
                  <a:srgbClr val="1A1A1A"/>
                </a:solidFill>
                <a:effectLst/>
                <a:latin typeface="-apple-system"/>
              </a:rPr>
              <a:t>+</a:t>
            </a:r>
            <a:r>
              <a:rPr lang="zh-CN" altLang="en-US" b="0" i="0" dirty="0">
                <a:solidFill>
                  <a:srgbClr val="1A1A1A"/>
                </a:solidFill>
                <a:effectLst/>
                <a:latin typeface="-apple-system"/>
              </a:rPr>
              <a:t>声音识别，通过智能技术，它可以自动捕捉人脸并切换，实时聚焦发言者。</a:t>
            </a:r>
            <a:endParaRPr lang="zh-CN" altLang="en-US" dirty="0"/>
          </a:p>
        </p:txBody>
      </p:sp>
    </p:spTree>
    <p:extLst>
      <p:ext uri="{BB962C8B-B14F-4D97-AF65-F5344CB8AC3E}">
        <p14:creationId xmlns:p14="http://schemas.microsoft.com/office/powerpoint/2010/main" val="1211997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A066AF-4CAC-4E4D-9DE2-926016B6021F}"/>
              </a:ext>
            </a:extLst>
          </p:cNvPr>
          <p:cNvSpPr>
            <a:spLocks noGrp="1"/>
          </p:cNvSpPr>
          <p:nvPr>
            <p:ph type="title"/>
          </p:nvPr>
        </p:nvSpPr>
        <p:spPr/>
        <p:txBody>
          <a:bodyPr/>
          <a:lstStyle/>
          <a:p>
            <a:r>
              <a:rPr lang="zh-CN" altLang="en-US" dirty="0"/>
              <a:t>视频会议系统</a:t>
            </a:r>
          </a:p>
        </p:txBody>
      </p:sp>
      <p:sp>
        <p:nvSpPr>
          <p:cNvPr id="3" name="内容占位符 2">
            <a:extLst>
              <a:ext uri="{FF2B5EF4-FFF2-40B4-BE49-F238E27FC236}">
                <a16:creationId xmlns:a16="http://schemas.microsoft.com/office/drawing/2014/main" id="{380EB49C-2C56-47D8-BB81-CD1451B56A83}"/>
              </a:ext>
            </a:extLst>
          </p:cNvPr>
          <p:cNvSpPr>
            <a:spLocks noGrp="1"/>
          </p:cNvSpPr>
          <p:nvPr>
            <p:ph idx="1"/>
          </p:nvPr>
        </p:nvSpPr>
        <p:spPr>
          <a:xfrm>
            <a:off x="838200" y="1825625"/>
            <a:ext cx="4851109" cy="4351338"/>
          </a:xfrm>
        </p:spPr>
        <p:txBody>
          <a:bodyPr/>
          <a:lstStyle/>
          <a:p>
            <a:endParaRPr lang="zh-CN" altLang="en-US" dirty="0"/>
          </a:p>
        </p:txBody>
      </p:sp>
      <p:pic>
        <p:nvPicPr>
          <p:cNvPr id="5" name="图片 4">
            <a:extLst>
              <a:ext uri="{FF2B5EF4-FFF2-40B4-BE49-F238E27FC236}">
                <a16:creationId xmlns:a16="http://schemas.microsoft.com/office/drawing/2014/main" id="{46DE1F4C-343E-4807-9382-4D5947DC8785}"/>
              </a:ext>
            </a:extLst>
          </p:cNvPr>
          <p:cNvPicPr>
            <a:picLocks noChangeAspect="1"/>
          </p:cNvPicPr>
          <p:nvPr/>
        </p:nvPicPr>
        <p:blipFill>
          <a:blip r:embed="rId2"/>
          <a:stretch>
            <a:fillRect/>
          </a:stretch>
        </p:blipFill>
        <p:spPr>
          <a:xfrm>
            <a:off x="5689309" y="2150174"/>
            <a:ext cx="5664491" cy="3702240"/>
          </a:xfrm>
          <a:prstGeom prst="rect">
            <a:avLst/>
          </a:prstGeom>
        </p:spPr>
      </p:pic>
    </p:spTree>
    <p:extLst>
      <p:ext uri="{BB962C8B-B14F-4D97-AF65-F5344CB8AC3E}">
        <p14:creationId xmlns:p14="http://schemas.microsoft.com/office/powerpoint/2010/main" val="3571753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60F0E-8EA3-437C-8C0E-07987D5DCE75}"/>
              </a:ext>
            </a:extLst>
          </p:cNvPr>
          <p:cNvSpPr>
            <a:spLocks noGrp="1"/>
          </p:cNvSpPr>
          <p:nvPr>
            <p:ph type="title"/>
          </p:nvPr>
        </p:nvSpPr>
        <p:spPr/>
        <p:txBody>
          <a:bodyPr/>
          <a:lstStyle/>
          <a:p>
            <a:r>
              <a:rPr lang="zh-CN" altLang="en-US" dirty="0"/>
              <a:t>麦克风阵列</a:t>
            </a:r>
            <a:r>
              <a:rPr lang="en-US" altLang="zh-CN" dirty="0"/>
              <a:t>—</a:t>
            </a:r>
            <a:r>
              <a:rPr lang="zh-CN" altLang="en-US" dirty="0"/>
              <a:t>产品需求特性</a:t>
            </a:r>
          </a:p>
        </p:txBody>
      </p:sp>
      <p:sp>
        <p:nvSpPr>
          <p:cNvPr id="3" name="内容占位符 2">
            <a:extLst>
              <a:ext uri="{FF2B5EF4-FFF2-40B4-BE49-F238E27FC236}">
                <a16:creationId xmlns:a16="http://schemas.microsoft.com/office/drawing/2014/main" id="{25DD4623-F00E-4FF8-B120-0E6AC2660DEF}"/>
              </a:ext>
            </a:extLst>
          </p:cNvPr>
          <p:cNvSpPr>
            <a:spLocks noGrp="1"/>
          </p:cNvSpPr>
          <p:nvPr>
            <p:ph idx="1"/>
          </p:nvPr>
        </p:nvSpPr>
        <p:spPr/>
        <p:txBody>
          <a:bodyPr>
            <a:normAutofit fontScale="92500" lnSpcReduction="10000"/>
          </a:bodyPr>
          <a:lstStyle/>
          <a:p>
            <a:r>
              <a:rPr lang="en-US" altLang="zh-CN" dirty="0"/>
              <a:t>1. </a:t>
            </a:r>
            <a:r>
              <a:rPr lang="zh-CN" altLang="en-US" dirty="0"/>
              <a:t>使用场景</a:t>
            </a:r>
            <a:endParaRPr lang="en-US" altLang="zh-CN" dirty="0"/>
          </a:p>
          <a:p>
            <a:pPr lvl="1"/>
            <a:r>
              <a:rPr lang="zh-CN" altLang="en-US" dirty="0"/>
              <a:t>会议室</a:t>
            </a:r>
            <a:endParaRPr lang="en-US" altLang="zh-CN" dirty="0"/>
          </a:p>
          <a:p>
            <a:r>
              <a:rPr lang="en-US" altLang="zh-CN" dirty="0"/>
              <a:t>2. </a:t>
            </a:r>
            <a:r>
              <a:rPr lang="zh-CN" altLang="en-US" dirty="0"/>
              <a:t>声音需求</a:t>
            </a:r>
            <a:endParaRPr lang="en-US" altLang="zh-CN" dirty="0"/>
          </a:p>
          <a:p>
            <a:pPr lvl="1"/>
            <a:r>
              <a:rPr lang="zh-CN" altLang="en-US" dirty="0"/>
              <a:t>自动噪声抑制</a:t>
            </a:r>
            <a:r>
              <a:rPr lang="en-US" altLang="zh-CN" b="0" i="0" dirty="0">
                <a:solidFill>
                  <a:srgbClr val="4D4D4D"/>
                </a:solidFill>
                <a:effectLst/>
                <a:latin typeface="Microsoft YaHei" panose="020B0503020204020204" pitchFamily="34" charset="-122"/>
                <a:ea typeface="Microsoft YaHei" panose="020B0503020204020204" pitchFamily="34" charset="-122"/>
              </a:rPr>
              <a:t>ANS</a:t>
            </a:r>
            <a:r>
              <a:rPr lang="zh-CN" altLang="en-US" dirty="0"/>
              <a:t>、</a:t>
            </a:r>
            <a:r>
              <a:rPr lang="zh-CN" altLang="en-US" b="0" i="0" dirty="0">
                <a:solidFill>
                  <a:srgbClr val="333333"/>
                </a:solidFill>
                <a:effectLst/>
                <a:latin typeface="arial" panose="020B0604020202020204" pitchFamily="34" charset="0"/>
              </a:rPr>
              <a:t>增强人声、</a:t>
            </a:r>
            <a:r>
              <a:rPr lang="zh-CN" altLang="en-US" dirty="0"/>
              <a:t>防啸叫、回声消除</a:t>
            </a:r>
            <a:r>
              <a:rPr lang="en-US" altLang="zh-CN" dirty="0"/>
              <a:t>AEC</a:t>
            </a:r>
            <a:r>
              <a:rPr lang="zh-CN" altLang="en-US" dirty="0"/>
              <a:t>、</a:t>
            </a:r>
            <a:r>
              <a:rPr lang="zh-CN" altLang="en-US" b="0" i="0" dirty="0">
                <a:solidFill>
                  <a:srgbClr val="333333"/>
                </a:solidFill>
                <a:effectLst/>
                <a:latin typeface="arial" panose="020B0604020202020204" pitchFamily="34" charset="0"/>
              </a:rPr>
              <a:t>混响消除</a:t>
            </a:r>
            <a:r>
              <a:rPr lang="zh-CN" altLang="en-US" dirty="0"/>
              <a:t>、声源定位</a:t>
            </a:r>
            <a:endParaRPr lang="en-US" altLang="zh-CN" dirty="0"/>
          </a:p>
          <a:p>
            <a:r>
              <a:rPr lang="en-US" altLang="zh-CN" dirty="0"/>
              <a:t>3. </a:t>
            </a:r>
            <a:r>
              <a:rPr lang="zh-CN" altLang="en-US" dirty="0"/>
              <a:t>其他需求</a:t>
            </a:r>
            <a:endParaRPr lang="en-US" altLang="zh-CN" dirty="0"/>
          </a:p>
          <a:p>
            <a:pPr lvl="1"/>
            <a:r>
              <a:rPr lang="en-US" altLang="zh-CN" dirty="0"/>
              <a:t>USB</a:t>
            </a:r>
            <a:r>
              <a:rPr lang="zh-CN" altLang="en-US" dirty="0"/>
              <a:t>、蓝牙、</a:t>
            </a:r>
            <a:r>
              <a:rPr lang="en-US" altLang="zh-CN" dirty="0"/>
              <a:t>Speaker</a:t>
            </a:r>
          </a:p>
          <a:p>
            <a:r>
              <a:rPr lang="en-US" altLang="zh-CN" dirty="0"/>
              <a:t>4. </a:t>
            </a:r>
            <a:r>
              <a:rPr lang="zh-CN" altLang="en-US" dirty="0"/>
              <a:t>应用形态</a:t>
            </a:r>
            <a:endParaRPr lang="en-US" altLang="zh-CN" dirty="0"/>
          </a:p>
          <a:p>
            <a:pPr lvl="1"/>
            <a:r>
              <a:rPr lang="zh-CN" altLang="en-US" dirty="0"/>
              <a:t>集成到电视中</a:t>
            </a:r>
            <a:endParaRPr lang="en-US" altLang="zh-CN" dirty="0"/>
          </a:p>
          <a:p>
            <a:pPr lvl="1"/>
            <a:r>
              <a:rPr lang="zh-CN" altLang="en-US" dirty="0"/>
              <a:t>音频处理模块，</a:t>
            </a:r>
            <a:endParaRPr lang="en-US" altLang="zh-CN" dirty="0"/>
          </a:p>
          <a:p>
            <a:pPr lvl="1"/>
            <a:r>
              <a:rPr lang="zh-CN" altLang="en-US" dirty="0"/>
              <a:t>与摄像头解决方案商合作，集成音视频处理模块，通过通用接口扩展到电视</a:t>
            </a:r>
            <a:endParaRPr lang="en-US" altLang="zh-CN" dirty="0"/>
          </a:p>
          <a:p>
            <a:pPr lvl="1"/>
            <a:r>
              <a:rPr lang="zh-CN" altLang="en-US" dirty="0"/>
              <a:t>与视频会议系统软件解决方案商合作</a:t>
            </a:r>
            <a:endParaRPr lang="en-US" altLang="zh-CN" dirty="0"/>
          </a:p>
          <a:p>
            <a:pPr lvl="1"/>
            <a:endParaRPr lang="en-US" altLang="zh-CN" dirty="0"/>
          </a:p>
          <a:p>
            <a:pPr lvl="1"/>
            <a:endParaRPr lang="en-US" altLang="zh-CN" dirty="0"/>
          </a:p>
        </p:txBody>
      </p:sp>
    </p:spTree>
    <p:extLst>
      <p:ext uri="{BB962C8B-B14F-4D97-AF65-F5344CB8AC3E}">
        <p14:creationId xmlns:p14="http://schemas.microsoft.com/office/powerpoint/2010/main" val="1902844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7C924-AAA3-4F1D-A96C-F467F29468C4}"/>
              </a:ext>
            </a:extLst>
          </p:cNvPr>
          <p:cNvSpPr>
            <a:spLocks noGrp="1"/>
          </p:cNvSpPr>
          <p:nvPr>
            <p:ph type="title"/>
          </p:nvPr>
        </p:nvSpPr>
        <p:spPr/>
        <p:txBody>
          <a:bodyPr/>
          <a:lstStyle/>
          <a:p>
            <a:r>
              <a:rPr lang="en-US" altLang="zh-CN" dirty="0"/>
              <a:t>USB</a:t>
            </a:r>
            <a:r>
              <a:rPr lang="zh-CN" altLang="en-US" dirty="0"/>
              <a:t>声卡</a:t>
            </a:r>
          </a:p>
        </p:txBody>
      </p:sp>
      <p:sp>
        <p:nvSpPr>
          <p:cNvPr id="7" name="内容占位符 6">
            <a:extLst>
              <a:ext uri="{FF2B5EF4-FFF2-40B4-BE49-F238E27FC236}">
                <a16:creationId xmlns:a16="http://schemas.microsoft.com/office/drawing/2014/main" id="{B4E9F3CA-68ED-4D48-BF97-9EFE02B66BE7}"/>
              </a:ext>
            </a:extLst>
          </p:cNvPr>
          <p:cNvSpPr>
            <a:spLocks noGrp="1"/>
          </p:cNvSpPr>
          <p:nvPr>
            <p:ph idx="1"/>
          </p:nvPr>
        </p:nvSpPr>
        <p:spPr>
          <a:xfrm>
            <a:off x="838200" y="1825625"/>
            <a:ext cx="4368800" cy="4351338"/>
          </a:xfrm>
        </p:spPr>
        <p:txBody>
          <a:bodyPr/>
          <a:lstStyle/>
          <a:p>
            <a:r>
              <a:rPr lang="zh-CN" altLang="en-US" b="0" i="0" dirty="0">
                <a:solidFill>
                  <a:srgbClr val="1A1A1A"/>
                </a:solidFill>
                <a:effectLst/>
                <a:latin typeface="-apple-system"/>
              </a:rPr>
              <a:t>数模信号双向无损转化和同步监听</a:t>
            </a:r>
            <a:endParaRPr lang="en-US" altLang="zh-CN" b="0" i="0" dirty="0">
              <a:solidFill>
                <a:srgbClr val="1A1A1A"/>
              </a:solidFill>
              <a:effectLst/>
              <a:latin typeface="-apple-system"/>
            </a:endParaRPr>
          </a:p>
          <a:p>
            <a:endParaRPr lang="en-US" altLang="zh-CN" dirty="0">
              <a:solidFill>
                <a:srgbClr val="1A1A1A"/>
              </a:solidFill>
              <a:latin typeface="-apple-system"/>
            </a:endParaRPr>
          </a:p>
          <a:p>
            <a:r>
              <a:rPr lang="zh-CN" altLang="en-US" dirty="0">
                <a:solidFill>
                  <a:srgbClr val="1A1A1A"/>
                </a:solidFill>
                <a:latin typeface="-apple-system"/>
              </a:rPr>
              <a:t>参考产品：</a:t>
            </a:r>
            <a:r>
              <a:rPr lang="en-US" altLang="zh-CN" b="0" i="0" dirty="0">
                <a:solidFill>
                  <a:srgbClr val="1A1A1A"/>
                </a:solidFill>
                <a:effectLst/>
                <a:latin typeface="-apple-system"/>
              </a:rPr>
              <a:t>Blue Yeti</a:t>
            </a:r>
          </a:p>
          <a:p>
            <a:r>
              <a:rPr lang="zh-CN" altLang="en-US" b="0" i="0" dirty="0">
                <a:solidFill>
                  <a:srgbClr val="1A1A1A"/>
                </a:solidFill>
                <a:effectLst/>
                <a:latin typeface="-apple-system"/>
              </a:rPr>
              <a:t>价格从低到高，舒伯乐</a:t>
            </a:r>
            <a:r>
              <a:rPr lang="en-US" altLang="zh-CN" b="0" i="0" dirty="0">
                <a:solidFill>
                  <a:srgbClr val="1A1A1A"/>
                </a:solidFill>
                <a:effectLst/>
                <a:latin typeface="-apple-system"/>
              </a:rPr>
              <a:t>E205U</a:t>
            </a:r>
            <a:r>
              <a:rPr lang="zh-CN" altLang="en-US" b="0" i="0" dirty="0">
                <a:solidFill>
                  <a:srgbClr val="1A1A1A"/>
                </a:solidFill>
                <a:effectLst/>
                <a:latin typeface="-apple-system"/>
              </a:rPr>
              <a:t>，</a:t>
            </a:r>
            <a:r>
              <a:rPr lang="en-US" altLang="zh-CN" b="0" i="0" dirty="0">
                <a:solidFill>
                  <a:srgbClr val="1A1A1A"/>
                </a:solidFill>
                <a:effectLst/>
                <a:latin typeface="-apple-system"/>
              </a:rPr>
              <a:t>Samson C01U PRO</a:t>
            </a:r>
            <a:r>
              <a:rPr lang="zh-CN" altLang="en-US" b="0" i="0" dirty="0">
                <a:solidFill>
                  <a:srgbClr val="1A1A1A"/>
                </a:solidFill>
                <a:effectLst/>
                <a:latin typeface="-apple-system"/>
              </a:rPr>
              <a:t>，铁三角</a:t>
            </a:r>
            <a:r>
              <a:rPr lang="en-US" altLang="zh-CN" b="0" i="0" dirty="0">
                <a:solidFill>
                  <a:srgbClr val="1A1A1A"/>
                </a:solidFill>
                <a:effectLst/>
                <a:latin typeface="-apple-system"/>
              </a:rPr>
              <a:t>at9934</a:t>
            </a:r>
            <a:r>
              <a:rPr lang="zh-CN" altLang="en-US" b="0" i="0" dirty="0">
                <a:solidFill>
                  <a:srgbClr val="1A1A1A"/>
                </a:solidFill>
                <a:effectLst/>
                <a:latin typeface="-apple-system"/>
              </a:rPr>
              <a:t>，爱克创</a:t>
            </a:r>
            <a:r>
              <a:rPr lang="en-US" altLang="zh-CN" b="0" i="0" dirty="0">
                <a:solidFill>
                  <a:srgbClr val="1A1A1A"/>
                </a:solidFill>
                <a:effectLst/>
                <a:latin typeface="-apple-system"/>
              </a:rPr>
              <a:t>CU58</a:t>
            </a:r>
            <a:r>
              <a:rPr lang="zh-CN" altLang="en-US" b="0" i="0" dirty="0">
                <a:solidFill>
                  <a:srgbClr val="1A1A1A"/>
                </a:solidFill>
                <a:effectLst/>
                <a:latin typeface="-apple-system"/>
              </a:rPr>
              <a:t>等</a:t>
            </a:r>
            <a:endParaRPr lang="zh-CN" altLang="en-US" dirty="0"/>
          </a:p>
        </p:txBody>
      </p:sp>
      <p:pic>
        <p:nvPicPr>
          <p:cNvPr id="8" name="内容占位符 4">
            <a:extLst>
              <a:ext uri="{FF2B5EF4-FFF2-40B4-BE49-F238E27FC236}">
                <a16:creationId xmlns:a16="http://schemas.microsoft.com/office/drawing/2014/main" id="{62C38DE5-9F6F-4A77-8D72-54360310BA5E}"/>
              </a:ext>
            </a:extLst>
          </p:cNvPr>
          <p:cNvPicPr>
            <a:picLocks noChangeAspect="1"/>
          </p:cNvPicPr>
          <p:nvPr/>
        </p:nvPicPr>
        <p:blipFill>
          <a:blip r:embed="rId2"/>
          <a:stretch>
            <a:fillRect/>
          </a:stretch>
        </p:blipFill>
        <p:spPr>
          <a:xfrm>
            <a:off x="5207000" y="2077079"/>
            <a:ext cx="6293888" cy="3848430"/>
          </a:xfrm>
          <a:prstGeom prst="rect">
            <a:avLst/>
          </a:prstGeom>
        </p:spPr>
      </p:pic>
    </p:spTree>
    <p:extLst>
      <p:ext uri="{BB962C8B-B14F-4D97-AF65-F5344CB8AC3E}">
        <p14:creationId xmlns:p14="http://schemas.microsoft.com/office/powerpoint/2010/main" val="539585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49E7E-5614-4668-9BA9-5683A2162936}"/>
              </a:ext>
            </a:extLst>
          </p:cNvPr>
          <p:cNvSpPr>
            <a:spLocks noGrp="1"/>
          </p:cNvSpPr>
          <p:nvPr>
            <p:ph type="title"/>
          </p:nvPr>
        </p:nvSpPr>
        <p:spPr/>
        <p:txBody>
          <a:bodyPr/>
          <a:lstStyle/>
          <a:p>
            <a:r>
              <a:rPr lang="en-US" altLang="zh-CN" dirty="0"/>
              <a:t>Shure MV51</a:t>
            </a:r>
            <a:endParaRPr lang="zh-CN" altLang="en-US" dirty="0"/>
          </a:p>
        </p:txBody>
      </p:sp>
      <p:pic>
        <p:nvPicPr>
          <p:cNvPr id="5126" name="Picture 6">
            <a:extLst>
              <a:ext uri="{FF2B5EF4-FFF2-40B4-BE49-F238E27FC236}">
                <a16:creationId xmlns:a16="http://schemas.microsoft.com/office/drawing/2014/main" id="{A0AC6B28-1534-43A3-B7DD-818A422AA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50" t="16001" r="30138" b="24912"/>
          <a:stretch/>
        </p:blipFill>
        <p:spPr bwMode="auto">
          <a:xfrm>
            <a:off x="914401" y="2113982"/>
            <a:ext cx="2948908" cy="384362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hure/舒尔MV51话筒手机K歌话筒直播大振膜电容麦克风">
            <a:extLst>
              <a:ext uri="{FF2B5EF4-FFF2-40B4-BE49-F238E27FC236}">
                <a16:creationId xmlns:a16="http://schemas.microsoft.com/office/drawing/2014/main" id="{9D939D42-D476-41DE-8970-12E1E705FF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33" t="11401" r="17946" b="7022"/>
          <a:stretch/>
        </p:blipFill>
        <p:spPr bwMode="auto">
          <a:xfrm>
            <a:off x="4239994" y="2015808"/>
            <a:ext cx="3078045" cy="4115028"/>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ED658D9D-5407-4376-BC89-40DB7B414A5B}"/>
              </a:ext>
            </a:extLst>
          </p:cNvPr>
          <p:cNvPicPr>
            <a:picLocks noChangeAspect="1"/>
          </p:cNvPicPr>
          <p:nvPr/>
        </p:nvPicPr>
        <p:blipFill>
          <a:blip r:embed="rId4"/>
          <a:stretch>
            <a:fillRect/>
          </a:stretch>
        </p:blipFill>
        <p:spPr>
          <a:xfrm>
            <a:off x="7895724" y="4018441"/>
            <a:ext cx="3197955" cy="1827403"/>
          </a:xfrm>
          <a:prstGeom prst="rect">
            <a:avLst/>
          </a:prstGeom>
        </p:spPr>
      </p:pic>
      <p:pic>
        <p:nvPicPr>
          <p:cNvPr id="17" name="图片 16">
            <a:extLst>
              <a:ext uri="{FF2B5EF4-FFF2-40B4-BE49-F238E27FC236}">
                <a16:creationId xmlns:a16="http://schemas.microsoft.com/office/drawing/2014/main" id="{A49387CB-5004-4A44-9C3D-D64AA9CE6D12}"/>
              </a:ext>
            </a:extLst>
          </p:cNvPr>
          <p:cNvPicPr>
            <a:picLocks noChangeAspect="1"/>
          </p:cNvPicPr>
          <p:nvPr/>
        </p:nvPicPr>
        <p:blipFill>
          <a:blip r:embed="rId5"/>
          <a:stretch>
            <a:fillRect/>
          </a:stretch>
        </p:blipFill>
        <p:spPr>
          <a:xfrm>
            <a:off x="7895725" y="2200938"/>
            <a:ext cx="3197955" cy="1817504"/>
          </a:xfrm>
          <a:prstGeom prst="rect">
            <a:avLst/>
          </a:prstGeom>
        </p:spPr>
      </p:pic>
    </p:spTree>
    <p:extLst>
      <p:ext uri="{BB962C8B-B14F-4D97-AF65-F5344CB8AC3E}">
        <p14:creationId xmlns:p14="http://schemas.microsoft.com/office/powerpoint/2010/main" val="2600765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5226E-7E11-4E6E-A683-B11164789E29}"/>
              </a:ext>
            </a:extLst>
          </p:cNvPr>
          <p:cNvSpPr>
            <a:spLocks noGrp="1"/>
          </p:cNvSpPr>
          <p:nvPr>
            <p:ph type="title"/>
          </p:nvPr>
        </p:nvSpPr>
        <p:spPr/>
        <p:txBody>
          <a:bodyPr/>
          <a:lstStyle/>
          <a:p>
            <a:r>
              <a:rPr lang="en-US" altLang="zh-CN" dirty="0"/>
              <a:t>USB </a:t>
            </a:r>
            <a:r>
              <a:rPr lang="zh-CN" altLang="en-US" dirty="0"/>
              <a:t>麦克风</a:t>
            </a:r>
          </a:p>
        </p:txBody>
      </p:sp>
      <p:sp>
        <p:nvSpPr>
          <p:cNvPr id="3" name="内容占位符 2">
            <a:extLst>
              <a:ext uri="{FF2B5EF4-FFF2-40B4-BE49-F238E27FC236}">
                <a16:creationId xmlns:a16="http://schemas.microsoft.com/office/drawing/2014/main" id="{AC0A7AC4-C519-4FE8-A99A-80CCCD8749FF}"/>
              </a:ext>
            </a:extLst>
          </p:cNvPr>
          <p:cNvSpPr>
            <a:spLocks noGrp="1"/>
          </p:cNvSpPr>
          <p:nvPr>
            <p:ph idx="1"/>
          </p:nvPr>
        </p:nvSpPr>
        <p:spPr>
          <a:xfrm>
            <a:off x="477520" y="1825625"/>
            <a:ext cx="3626649" cy="4351338"/>
          </a:xfrm>
        </p:spPr>
        <p:txBody>
          <a:bodyPr>
            <a:normAutofit/>
          </a:bodyPr>
          <a:lstStyle/>
          <a:p>
            <a:r>
              <a:rPr lang="zh-CN" altLang="en-US" sz="2400" dirty="0"/>
              <a:t>支持</a:t>
            </a:r>
            <a:r>
              <a:rPr lang="en-US" altLang="zh-CN" sz="2400" dirty="0"/>
              <a:t>4</a:t>
            </a:r>
            <a:r>
              <a:rPr lang="zh-CN" altLang="en-US" sz="2400" dirty="0"/>
              <a:t>种极头模式，即麦克风拾取声音的方向：</a:t>
            </a:r>
            <a:endParaRPr lang="en-US" altLang="zh-CN" sz="2400" dirty="0"/>
          </a:p>
          <a:p>
            <a:pPr lvl="1"/>
            <a:r>
              <a:rPr lang="zh-CN" altLang="en-US" sz="2000" dirty="0"/>
              <a:t>心型指向性，即正面定向</a:t>
            </a:r>
            <a:endParaRPr lang="en-US" altLang="zh-CN" sz="2000" dirty="0"/>
          </a:p>
          <a:p>
            <a:pPr lvl="1"/>
            <a:r>
              <a:rPr lang="zh-CN" altLang="en-US" sz="2000" dirty="0"/>
              <a:t>全指向性，即</a:t>
            </a:r>
            <a:r>
              <a:rPr lang="en-US" altLang="zh-CN" sz="2000" dirty="0"/>
              <a:t>360°</a:t>
            </a:r>
            <a:r>
              <a:rPr lang="zh-CN" altLang="en-US" sz="2000" dirty="0"/>
              <a:t>拾音</a:t>
            </a:r>
            <a:endParaRPr lang="en-US" altLang="zh-CN" sz="2000" dirty="0"/>
          </a:p>
          <a:p>
            <a:pPr lvl="1"/>
            <a:r>
              <a:rPr lang="zh-CN" altLang="en-US" sz="2000" dirty="0"/>
              <a:t>立体声拾音，即左右两侧</a:t>
            </a:r>
            <a:endParaRPr lang="en-US" altLang="zh-CN" sz="2000" dirty="0"/>
          </a:p>
          <a:p>
            <a:pPr lvl="1"/>
            <a:r>
              <a:rPr lang="en-US" altLang="zh-CN" sz="2000" dirty="0"/>
              <a:t>8</a:t>
            </a:r>
            <a:r>
              <a:rPr lang="zh-CN" altLang="en-US" sz="2000" dirty="0"/>
              <a:t>字型拾音，即双向指向性</a:t>
            </a:r>
            <a:endParaRPr lang="en-US" altLang="zh-CN" sz="2000" dirty="0"/>
          </a:p>
          <a:p>
            <a:pPr lvl="1"/>
            <a:endParaRPr lang="en-US" altLang="zh-CN" sz="2000" dirty="0"/>
          </a:p>
          <a:p>
            <a:r>
              <a:rPr lang="zh-CN" altLang="en-US" sz="2400" dirty="0"/>
              <a:t>模拟增益控制：</a:t>
            </a:r>
            <a:endParaRPr lang="en-US" altLang="zh-CN" sz="2400" dirty="0"/>
          </a:p>
          <a:p>
            <a:pPr lvl="1"/>
            <a:r>
              <a:rPr lang="zh-CN" altLang="en-US" sz="2000" dirty="0"/>
              <a:t>用于调节麦克风灵敏度</a:t>
            </a:r>
          </a:p>
        </p:txBody>
      </p:sp>
      <p:pic>
        <p:nvPicPr>
          <p:cNvPr id="5" name="图片 4">
            <a:extLst>
              <a:ext uri="{FF2B5EF4-FFF2-40B4-BE49-F238E27FC236}">
                <a16:creationId xmlns:a16="http://schemas.microsoft.com/office/drawing/2014/main" id="{7EF02B4E-0794-4138-99C7-6967CB989F0D}"/>
              </a:ext>
            </a:extLst>
          </p:cNvPr>
          <p:cNvPicPr>
            <a:picLocks noChangeAspect="1"/>
          </p:cNvPicPr>
          <p:nvPr/>
        </p:nvPicPr>
        <p:blipFill>
          <a:blip r:embed="rId2"/>
          <a:stretch>
            <a:fillRect/>
          </a:stretch>
        </p:blipFill>
        <p:spPr>
          <a:xfrm>
            <a:off x="9531614" y="568961"/>
            <a:ext cx="2527077" cy="1657222"/>
          </a:xfrm>
          <a:prstGeom prst="rect">
            <a:avLst/>
          </a:prstGeom>
        </p:spPr>
      </p:pic>
      <p:pic>
        <p:nvPicPr>
          <p:cNvPr id="7" name="图片 6">
            <a:extLst>
              <a:ext uri="{FF2B5EF4-FFF2-40B4-BE49-F238E27FC236}">
                <a16:creationId xmlns:a16="http://schemas.microsoft.com/office/drawing/2014/main" id="{E46CCF7B-9B79-4C7B-B803-D9BA32670590}"/>
              </a:ext>
            </a:extLst>
          </p:cNvPr>
          <p:cNvPicPr>
            <a:picLocks noChangeAspect="1"/>
          </p:cNvPicPr>
          <p:nvPr/>
        </p:nvPicPr>
        <p:blipFill>
          <a:blip r:embed="rId3"/>
          <a:stretch>
            <a:fillRect/>
          </a:stretch>
        </p:blipFill>
        <p:spPr>
          <a:xfrm>
            <a:off x="4104169" y="568961"/>
            <a:ext cx="5195746" cy="4096272"/>
          </a:xfrm>
          <a:prstGeom prst="rect">
            <a:avLst/>
          </a:prstGeom>
        </p:spPr>
      </p:pic>
      <p:pic>
        <p:nvPicPr>
          <p:cNvPr id="9" name="图片 8">
            <a:extLst>
              <a:ext uri="{FF2B5EF4-FFF2-40B4-BE49-F238E27FC236}">
                <a16:creationId xmlns:a16="http://schemas.microsoft.com/office/drawing/2014/main" id="{B61A13D4-EF5F-4D6E-BC0D-5699099FD8A2}"/>
              </a:ext>
            </a:extLst>
          </p:cNvPr>
          <p:cNvPicPr>
            <a:picLocks noChangeAspect="1"/>
          </p:cNvPicPr>
          <p:nvPr/>
        </p:nvPicPr>
        <p:blipFill>
          <a:blip r:embed="rId4"/>
          <a:stretch>
            <a:fillRect/>
          </a:stretch>
        </p:blipFill>
        <p:spPr>
          <a:xfrm>
            <a:off x="6829590" y="4840449"/>
            <a:ext cx="2453911" cy="1727877"/>
          </a:xfrm>
          <a:prstGeom prst="rect">
            <a:avLst/>
          </a:prstGeom>
        </p:spPr>
      </p:pic>
      <p:pic>
        <p:nvPicPr>
          <p:cNvPr id="11" name="图片 10">
            <a:extLst>
              <a:ext uri="{FF2B5EF4-FFF2-40B4-BE49-F238E27FC236}">
                <a16:creationId xmlns:a16="http://schemas.microsoft.com/office/drawing/2014/main" id="{12E18EBC-069E-4358-B844-584B21973E74}"/>
              </a:ext>
            </a:extLst>
          </p:cNvPr>
          <p:cNvPicPr>
            <a:picLocks noChangeAspect="1"/>
          </p:cNvPicPr>
          <p:nvPr/>
        </p:nvPicPr>
        <p:blipFill>
          <a:blip r:embed="rId5"/>
          <a:stretch>
            <a:fillRect/>
          </a:stretch>
        </p:blipFill>
        <p:spPr>
          <a:xfrm>
            <a:off x="9531613" y="4840450"/>
            <a:ext cx="2527076" cy="1727877"/>
          </a:xfrm>
          <a:prstGeom prst="rect">
            <a:avLst/>
          </a:prstGeom>
        </p:spPr>
      </p:pic>
      <p:pic>
        <p:nvPicPr>
          <p:cNvPr id="13" name="图片 12">
            <a:extLst>
              <a:ext uri="{FF2B5EF4-FFF2-40B4-BE49-F238E27FC236}">
                <a16:creationId xmlns:a16="http://schemas.microsoft.com/office/drawing/2014/main" id="{8BC4EE69-9B91-48A3-8276-8257F1DC1E1F}"/>
              </a:ext>
            </a:extLst>
          </p:cNvPr>
          <p:cNvPicPr>
            <a:picLocks noChangeAspect="1"/>
          </p:cNvPicPr>
          <p:nvPr/>
        </p:nvPicPr>
        <p:blipFill rotWithShape="1">
          <a:blip r:embed="rId6"/>
          <a:srcRect l="8621" r="14645" b="24843"/>
          <a:stretch/>
        </p:blipFill>
        <p:spPr>
          <a:xfrm>
            <a:off x="4104169" y="4840450"/>
            <a:ext cx="2455348" cy="1727877"/>
          </a:xfrm>
          <a:prstGeom prst="rect">
            <a:avLst/>
          </a:prstGeom>
        </p:spPr>
      </p:pic>
      <p:pic>
        <p:nvPicPr>
          <p:cNvPr id="15" name="图片 14">
            <a:extLst>
              <a:ext uri="{FF2B5EF4-FFF2-40B4-BE49-F238E27FC236}">
                <a16:creationId xmlns:a16="http://schemas.microsoft.com/office/drawing/2014/main" id="{551C28A6-64D1-4F77-A7D1-3EFCE08DEE56}"/>
              </a:ext>
            </a:extLst>
          </p:cNvPr>
          <p:cNvPicPr>
            <a:picLocks noChangeAspect="1"/>
          </p:cNvPicPr>
          <p:nvPr/>
        </p:nvPicPr>
        <p:blipFill>
          <a:blip r:embed="rId7"/>
          <a:stretch>
            <a:fillRect/>
          </a:stretch>
        </p:blipFill>
        <p:spPr>
          <a:xfrm>
            <a:off x="9531613" y="2608406"/>
            <a:ext cx="2527077" cy="1849820"/>
          </a:xfrm>
          <a:prstGeom prst="rect">
            <a:avLst/>
          </a:prstGeom>
        </p:spPr>
      </p:pic>
    </p:spTree>
    <p:extLst>
      <p:ext uri="{BB962C8B-B14F-4D97-AF65-F5344CB8AC3E}">
        <p14:creationId xmlns:p14="http://schemas.microsoft.com/office/powerpoint/2010/main" val="658741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B0B39-B540-4E62-9F3D-FFFC7459C139}"/>
              </a:ext>
            </a:extLst>
          </p:cNvPr>
          <p:cNvSpPr>
            <a:spLocks noGrp="1"/>
          </p:cNvSpPr>
          <p:nvPr>
            <p:ph type="title"/>
          </p:nvPr>
        </p:nvSpPr>
        <p:spPr/>
        <p:txBody>
          <a:bodyPr/>
          <a:lstStyle/>
          <a:p>
            <a:r>
              <a:rPr lang="en-US" altLang="zh-CN" dirty="0"/>
              <a:t>SNC8600</a:t>
            </a:r>
            <a:r>
              <a:rPr lang="zh-CN" altLang="en-US" dirty="0"/>
              <a:t>产品应用</a:t>
            </a:r>
          </a:p>
        </p:txBody>
      </p:sp>
      <p:sp>
        <p:nvSpPr>
          <p:cNvPr id="3" name="内容占位符 2">
            <a:extLst>
              <a:ext uri="{FF2B5EF4-FFF2-40B4-BE49-F238E27FC236}">
                <a16:creationId xmlns:a16="http://schemas.microsoft.com/office/drawing/2014/main" id="{A65D3B2E-CDE0-4E66-B880-92BC6BB1B6B7}"/>
              </a:ext>
            </a:extLst>
          </p:cNvPr>
          <p:cNvSpPr>
            <a:spLocks noGrp="1"/>
          </p:cNvSpPr>
          <p:nvPr>
            <p:ph idx="1"/>
          </p:nvPr>
        </p:nvSpPr>
        <p:spPr>
          <a:xfrm>
            <a:off x="838200" y="1825625"/>
            <a:ext cx="5029200" cy="4351338"/>
          </a:xfrm>
        </p:spPr>
        <p:txBody>
          <a:bodyPr>
            <a:normAutofit/>
          </a:bodyPr>
          <a:lstStyle/>
          <a:p>
            <a:r>
              <a:rPr lang="zh-CN" altLang="en-US" dirty="0"/>
              <a:t>耳机应用</a:t>
            </a:r>
            <a:endParaRPr lang="en-US" altLang="zh-CN" dirty="0"/>
          </a:p>
          <a:p>
            <a:pPr lvl="1"/>
            <a:r>
              <a:rPr lang="en-US" altLang="zh-CN" dirty="0" err="1"/>
              <a:t>TypeC</a:t>
            </a:r>
            <a:r>
              <a:rPr lang="zh-CN" altLang="en-US" dirty="0"/>
              <a:t>耳机（配机</a:t>
            </a:r>
            <a:r>
              <a:rPr lang="en-US" altLang="zh-CN" dirty="0"/>
              <a:t>/</a:t>
            </a:r>
            <a:r>
              <a:rPr lang="zh-CN" altLang="en-US" dirty="0"/>
              <a:t>降噪）</a:t>
            </a:r>
            <a:endParaRPr lang="en-US" altLang="zh-CN" dirty="0"/>
          </a:p>
          <a:p>
            <a:pPr lvl="1"/>
            <a:r>
              <a:rPr lang="zh-CN" altLang="en-US" dirty="0"/>
              <a:t>蓝牙耳机（</a:t>
            </a:r>
            <a:r>
              <a:rPr lang="en-US" altLang="zh-CN" dirty="0"/>
              <a:t>TWS/</a:t>
            </a:r>
            <a:r>
              <a:rPr lang="zh-CN" altLang="en-US" dirty="0"/>
              <a:t>单耳、降噪）</a:t>
            </a:r>
            <a:endParaRPr lang="en-US" altLang="zh-CN" dirty="0"/>
          </a:p>
          <a:p>
            <a:pPr lvl="1"/>
            <a:endParaRPr lang="en-US" altLang="zh-CN" dirty="0"/>
          </a:p>
          <a:p>
            <a:r>
              <a:rPr lang="zh-CN" altLang="en-US" dirty="0"/>
              <a:t>降噪录音麦克风</a:t>
            </a:r>
            <a:r>
              <a:rPr lang="en-US" altLang="zh-CN" dirty="0"/>
              <a:t>/</a:t>
            </a:r>
            <a:r>
              <a:rPr lang="zh-CN" altLang="en-US" dirty="0"/>
              <a:t>直播应用</a:t>
            </a:r>
            <a:endParaRPr lang="en-US" altLang="zh-CN" dirty="0"/>
          </a:p>
          <a:p>
            <a:pPr lvl="1"/>
            <a:r>
              <a:rPr lang="zh-CN" altLang="en-US" dirty="0"/>
              <a:t>桌面式录音麦克风（有线</a:t>
            </a:r>
            <a:r>
              <a:rPr lang="en-US" altLang="zh-CN" dirty="0"/>
              <a:t>/</a:t>
            </a:r>
            <a:r>
              <a:rPr lang="zh-CN" altLang="en-US" dirty="0"/>
              <a:t>无线）</a:t>
            </a:r>
            <a:endParaRPr lang="en-US" altLang="zh-CN" dirty="0"/>
          </a:p>
          <a:p>
            <a:pPr lvl="1"/>
            <a:r>
              <a:rPr lang="zh-CN" altLang="en-US" dirty="0">
                <a:solidFill>
                  <a:srgbClr val="1A1A1A"/>
                </a:solidFill>
                <a:latin typeface="-apple-system"/>
              </a:rPr>
              <a:t>便携式录音麦克风</a:t>
            </a:r>
            <a:endParaRPr lang="en-US" altLang="zh-CN" dirty="0">
              <a:solidFill>
                <a:srgbClr val="1A1A1A"/>
              </a:solidFill>
              <a:latin typeface="-apple-system"/>
            </a:endParaRPr>
          </a:p>
          <a:p>
            <a:pPr lvl="1"/>
            <a:r>
              <a:rPr lang="zh-CN" altLang="en-US" dirty="0"/>
              <a:t>麦克风</a:t>
            </a:r>
            <a:r>
              <a:rPr lang="en-US" altLang="zh-CN" dirty="0"/>
              <a:t>+</a:t>
            </a:r>
            <a:r>
              <a:rPr lang="zh-CN" altLang="en-US" dirty="0"/>
              <a:t>声卡应用（有线</a:t>
            </a:r>
            <a:r>
              <a:rPr lang="en-US" altLang="zh-CN" dirty="0"/>
              <a:t>/</a:t>
            </a:r>
            <a:r>
              <a:rPr lang="zh-CN" altLang="en-US" dirty="0"/>
              <a:t>无线）</a:t>
            </a:r>
            <a:endParaRPr lang="en-US" altLang="zh-CN" dirty="0"/>
          </a:p>
          <a:p>
            <a:pPr lvl="1"/>
            <a:r>
              <a:rPr lang="zh-CN" altLang="en-US" dirty="0"/>
              <a:t>无人机</a:t>
            </a:r>
            <a:r>
              <a:rPr lang="en-US" altLang="zh-CN" dirty="0"/>
              <a:t>/</a:t>
            </a:r>
            <a:r>
              <a:rPr lang="zh-CN" altLang="en-US" dirty="0"/>
              <a:t>手持云台</a:t>
            </a:r>
            <a:endParaRPr lang="en-US" altLang="zh-CN" dirty="0"/>
          </a:p>
        </p:txBody>
      </p:sp>
      <p:sp>
        <p:nvSpPr>
          <p:cNvPr id="6" name="内容占位符 2">
            <a:extLst>
              <a:ext uri="{FF2B5EF4-FFF2-40B4-BE49-F238E27FC236}">
                <a16:creationId xmlns:a16="http://schemas.microsoft.com/office/drawing/2014/main" id="{B0513D17-9019-485C-8C39-E963D4810011}"/>
              </a:ext>
            </a:extLst>
          </p:cNvPr>
          <p:cNvSpPr txBox="1">
            <a:spLocks/>
          </p:cNvSpPr>
          <p:nvPr/>
        </p:nvSpPr>
        <p:spPr>
          <a:xfrm>
            <a:off x="6418219" y="1903518"/>
            <a:ext cx="49355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altLang="zh-CN" dirty="0"/>
          </a:p>
          <a:p>
            <a:pPr lvl="2"/>
            <a:endParaRPr lang="zh-CN" altLang="en-US" dirty="0"/>
          </a:p>
        </p:txBody>
      </p:sp>
      <p:sp>
        <p:nvSpPr>
          <p:cNvPr id="7" name="内容占位符 2">
            <a:extLst>
              <a:ext uri="{FF2B5EF4-FFF2-40B4-BE49-F238E27FC236}">
                <a16:creationId xmlns:a16="http://schemas.microsoft.com/office/drawing/2014/main" id="{877726A3-3EE6-4952-B537-EE1998C30F06}"/>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会议系统应用</a:t>
            </a:r>
            <a:endParaRPr lang="en-US" altLang="zh-CN" dirty="0"/>
          </a:p>
          <a:p>
            <a:pPr lvl="1"/>
            <a:r>
              <a:rPr lang="en-US" altLang="zh-CN" dirty="0"/>
              <a:t>(</a:t>
            </a:r>
            <a:r>
              <a:rPr lang="zh-CN" altLang="en-US" dirty="0"/>
              <a:t>视频</a:t>
            </a:r>
            <a:r>
              <a:rPr lang="en-US" altLang="zh-CN" dirty="0"/>
              <a:t>)</a:t>
            </a:r>
            <a:r>
              <a:rPr lang="zh-CN" altLang="en-US" dirty="0"/>
              <a:t>会议系统</a:t>
            </a:r>
            <a:endParaRPr lang="en-US" altLang="zh-CN" dirty="0"/>
          </a:p>
          <a:p>
            <a:pPr lvl="2"/>
            <a:r>
              <a:rPr lang="zh-CN" altLang="en-US" dirty="0"/>
              <a:t>会议室环境</a:t>
            </a:r>
            <a:endParaRPr lang="en-US" altLang="zh-CN" dirty="0"/>
          </a:p>
          <a:p>
            <a:pPr lvl="2"/>
            <a:r>
              <a:rPr lang="zh-CN" altLang="en-US" dirty="0"/>
              <a:t>个人办公</a:t>
            </a:r>
            <a:r>
              <a:rPr lang="en-US" altLang="zh-CN" dirty="0"/>
              <a:t>(USB</a:t>
            </a:r>
            <a:r>
              <a:rPr lang="zh-CN" altLang="en-US" dirty="0"/>
              <a:t>声卡</a:t>
            </a:r>
            <a:r>
              <a:rPr lang="en-US" altLang="zh-CN" dirty="0"/>
              <a:t>)</a:t>
            </a:r>
          </a:p>
          <a:p>
            <a:pPr lvl="1"/>
            <a:r>
              <a:rPr lang="zh-CN" altLang="en-US" dirty="0"/>
              <a:t>智慧屏电视</a:t>
            </a:r>
            <a:r>
              <a:rPr lang="en-US" altLang="zh-CN" dirty="0"/>
              <a:t>/</a:t>
            </a:r>
            <a:r>
              <a:rPr lang="zh-CN" altLang="en-US" dirty="0"/>
              <a:t>外接摄像头</a:t>
            </a:r>
            <a:r>
              <a:rPr lang="en-US" altLang="zh-CN" dirty="0"/>
              <a:t>+</a:t>
            </a:r>
            <a:r>
              <a:rPr lang="zh-CN" altLang="en-US" dirty="0"/>
              <a:t>麦克风</a:t>
            </a:r>
            <a:endParaRPr lang="en-US" altLang="zh-CN" dirty="0"/>
          </a:p>
          <a:p>
            <a:pPr lvl="2"/>
            <a:r>
              <a:rPr lang="zh-CN" altLang="en-US" dirty="0"/>
              <a:t>客厅环境，语音遥控器</a:t>
            </a:r>
            <a:r>
              <a:rPr lang="en-US" altLang="zh-CN" dirty="0"/>
              <a:t>/</a:t>
            </a:r>
            <a:r>
              <a:rPr lang="zh-CN" altLang="en-US" dirty="0"/>
              <a:t>视频电话系统</a:t>
            </a:r>
            <a:endParaRPr lang="en-US" altLang="zh-CN" dirty="0"/>
          </a:p>
          <a:p>
            <a:pPr lvl="1"/>
            <a:r>
              <a:rPr lang="zh-CN" altLang="en-US" dirty="0"/>
              <a:t>家庭投影仪</a:t>
            </a:r>
            <a:r>
              <a:rPr lang="en-US" altLang="zh-CN" dirty="0"/>
              <a:t>/</a:t>
            </a:r>
            <a:r>
              <a:rPr lang="zh-CN" altLang="en-US" dirty="0"/>
              <a:t>智能音箱</a:t>
            </a:r>
            <a:endParaRPr lang="en-US" altLang="zh-CN" dirty="0"/>
          </a:p>
          <a:p>
            <a:pPr lvl="2"/>
            <a:r>
              <a:rPr lang="zh-CN" altLang="en-US" dirty="0"/>
              <a:t>任意室内环境</a:t>
            </a:r>
            <a:endParaRPr lang="en-US" altLang="zh-CN" dirty="0"/>
          </a:p>
          <a:p>
            <a:pPr lvl="2"/>
            <a:endParaRPr lang="zh-CN" altLang="en-US" dirty="0"/>
          </a:p>
        </p:txBody>
      </p:sp>
    </p:spTree>
    <p:extLst>
      <p:ext uri="{BB962C8B-B14F-4D97-AF65-F5344CB8AC3E}">
        <p14:creationId xmlns:p14="http://schemas.microsoft.com/office/powerpoint/2010/main" val="4199739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BB9EC-B28C-45B3-AD44-BA04EF40462B}"/>
              </a:ext>
            </a:extLst>
          </p:cNvPr>
          <p:cNvSpPr>
            <a:spLocks noGrp="1"/>
          </p:cNvSpPr>
          <p:nvPr>
            <p:ph type="title"/>
          </p:nvPr>
        </p:nvSpPr>
        <p:spPr/>
        <p:txBody>
          <a:bodyPr/>
          <a:lstStyle/>
          <a:p>
            <a:r>
              <a:rPr lang="zh-CN" altLang="en-US" dirty="0"/>
              <a:t>便携式录音设备</a:t>
            </a:r>
          </a:p>
        </p:txBody>
      </p:sp>
      <p:sp>
        <p:nvSpPr>
          <p:cNvPr id="3" name="内容占位符 2">
            <a:extLst>
              <a:ext uri="{FF2B5EF4-FFF2-40B4-BE49-F238E27FC236}">
                <a16:creationId xmlns:a16="http://schemas.microsoft.com/office/drawing/2014/main" id="{55974E82-710E-4BEA-B2B6-9265C980222E}"/>
              </a:ext>
            </a:extLst>
          </p:cNvPr>
          <p:cNvSpPr>
            <a:spLocks noGrp="1"/>
          </p:cNvSpPr>
          <p:nvPr>
            <p:ph idx="1"/>
          </p:nvPr>
        </p:nvSpPr>
        <p:spPr>
          <a:xfrm>
            <a:off x="838200" y="1825625"/>
            <a:ext cx="3508275" cy="4351338"/>
          </a:xfrm>
        </p:spPr>
        <p:txBody>
          <a:bodyPr/>
          <a:lstStyle/>
          <a:p>
            <a:r>
              <a:rPr lang="zh-CN" altLang="en-US" dirty="0"/>
              <a:t>参考产品：</a:t>
            </a:r>
            <a:r>
              <a:rPr lang="en-US" altLang="zh-CN" dirty="0"/>
              <a:t>RODE</a:t>
            </a:r>
            <a:r>
              <a:rPr lang="zh-CN" altLang="en-US" dirty="0"/>
              <a:t>罗德 </a:t>
            </a:r>
            <a:r>
              <a:rPr lang="en-US" altLang="zh-CN" dirty="0" err="1"/>
              <a:t>VideoMicrophone</a:t>
            </a:r>
            <a:endParaRPr lang="zh-CN" altLang="en-US" dirty="0"/>
          </a:p>
        </p:txBody>
      </p:sp>
      <p:pic>
        <p:nvPicPr>
          <p:cNvPr id="7" name="图片 6">
            <a:extLst>
              <a:ext uri="{FF2B5EF4-FFF2-40B4-BE49-F238E27FC236}">
                <a16:creationId xmlns:a16="http://schemas.microsoft.com/office/drawing/2014/main" id="{5945D1D1-CBCE-4BA8-AB5F-BEC8FB512693}"/>
              </a:ext>
            </a:extLst>
          </p:cNvPr>
          <p:cNvPicPr>
            <a:picLocks noChangeAspect="1"/>
          </p:cNvPicPr>
          <p:nvPr/>
        </p:nvPicPr>
        <p:blipFill>
          <a:blip r:embed="rId2"/>
          <a:stretch>
            <a:fillRect/>
          </a:stretch>
        </p:blipFill>
        <p:spPr>
          <a:xfrm>
            <a:off x="4715241" y="2027248"/>
            <a:ext cx="4357257" cy="3948091"/>
          </a:xfrm>
          <a:prstGeom prst="rect">
            <a:avLst/>
          </a:prstGeom>
        </p:spPr>
      </p:pic>
      <p:pic>
        <p:nvPicPr>
          <p:cNvPr id="11" name="图片 10">
            <a:extLst>
              <a:ext uri="{FF2B5EF4-FFF2-40B4-BE49-F238E27FC236}">
                <a16:creationId xmlns:a16="http://schemas.microsoft.com/office/drawing/2014/main" id="{4D9534EF-05D4-4245-80C1-ADC82C4C3190}"/>
              </a:ext>
            </a:extLst>
          </p:cNvPr>
          <p:cNvPicPr>
            <a:picLocks noChangeAspect="1"/>
          </p:cNvPicPr>
          <p:nvPr/>
        </p:nvPicPr>
        <p:blipFill rotWithShape="1">
          <a:blip r:embed="rId3"/>
          <a:srcRect b="28817"/>
          <a:stretch/>
        </p:blipFill>
        <p:spPr>
          <a:xfrm>
            <a:off x="9309184" y="4068928"/>
            <a:ext cx="2176696" cy="1906411"/>
          </a:xfrm>
          <a:prstGeom prst="rect">
            <a:avLst/>
          </a:prstGeom>
        </p:spPr>
      </p:pic>
      <p:pic>
        <p:nvPicPr>
          <p:cNvPr id="17" name="图片 16">
            <a:extLst>
              <a:ext uri="{FF2B5EF4-FFF2-40B4-BE49-F238E27FC236}">
                <a16:creationId xmlns:a16="http://schemas.microsoft.com/office/drawing/2014/main" id="{6A5DB04F-A7F9-44D9-B98B-B4BBA521E9E9}"/>
              </a:ext>
            </a:extLst>
          </p:cNvPr>
          <p:cNvPicPr>
            <a:picLocks noChangeAspect="1"/>
          </p:cNvPicPr>
          <p:nvPr/>
        </p:nvPicPr>
        <p:blipFill>
          <a:blip r:embed="rId4"/>
          <a:stretch>
            <a:fillRect/>
          </a:stretch>
        </p:blipFill>
        <p:spPr>
          <a:xfrm>
            <a:off x="9233149" y="1185093"/>
            <a:ext cx="2327809" cy="1441463"/>
          </a:xfrm>
          <a:prstGeom prst="rect">
            <a:avLst/>
          </a:prstGeom>
        </p:spPr>
      </p:pic>
      <p:pic>
        <p:nvPicPr>
          <p:cNvPr id="19" name="图片 18">
            <a:extLst>
              <a:ext uri="{FF2B5EF4-FFF2-40B4-BE49-F238E27FC236}">
                <a16:creationId xmlns:a16="http://schemas.microsoft.com/office/drawing/2014/main" id="{979F4352-8DD3-480E-9201-B8199DBFD851}"/>
              </a:ext>
            </a:extLst>
          </p:cNvPr>
          <p:cNvPicPr>
            <a:picLocks noChangeAspect="1"/>
          </p:cNvPicPr>
          <p:nvPr/>
        </p:nvPicPr>
        <p:blipFill>
          <a:blip r:embed="rId5"/>
          <a:stretch>
            <a:fillRect/>
          </a:stretch>
        </p:blipFill>
        <p:spPr>
          <a:xfrm>
            <a:off x="9072498" y="2864167"/>
            <a:ext cx="2488460" cy="1129665"/>
          </a:xfrm>
          <a:prstGeom prst="rect">
            <a:avLst/>
          </a:prstGeom>
        </p:spPr>
      </p:pic>
      <p:pic>
        <p:nvPicPr>
          <p:cNvPr id="21" name="图片 20">
            <a:extLst>
              <a:ext uri="{FF2B5EF4-FFF2-40B4-BE49-F238E27FC236}">
                <a16:creationId xmlns:a16="http://schemas.microsoft.com/office/drawing/2014/main" id="{0FE0BBD8-99FD-44B3-98EE-46F551C06F65}"/>
              </a:ext>
            </a:extLst>
          </p:cNvPr>
          <p:cNvPicPr>
            <a:picLocks noChangeAspect="1"/>
          </p:cNvPicPr>
          <p:nvPr/>
        </p:nvPicPr>
        <p:blipFill>
          <a:blip r:embed="rId6"/>
          <a:stretch>
            <a:fillRect/>
          </a:stretch>
        </p:blipFill>
        <p:spPr>
          <a:xfrm>
            <a:off x="838200" y="3752725"/>
            <a:ext cx="3873699" cy="2222614"/>
          </a:xfrm>
          <a:prstGeom prst="rect">
            <a:avLst/>
          </a:prstGeom>
        </p:spPr>
      </p:pic>
    </p:spTree>
    <p:extLst>
      <p:ext uri="{BB962C8B-B14F-4D97-AF65-F5344CB8AC3E}">
        <p14:creationId xmlns:p14="http://schemas.microsoft.com/office/powerpoint/2010/main" val="3665900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8A0EDF4-E0F0-4D53-9300-98F976BCE3C8}"/>
              </a:ext>
            </a:extLst>
          </p:cNvPr>
          <p:cNvPicPr>
            <a:picLocks noChangeAspect="1"/>
          </p:cNvPicPr>
          <p:nvPr/>
        </p:nvPicPr>
        <p:blipFill rotWithShape="1">
          <a:blip r:embed="rId2"/>
          <a:srcRect l="60810" b="30375"/>
          <a:stretch/>
        </p:blipFill>
        <p:spPr>
          <a:xfrm>
            <a:off x="6243590" y="3597046"/>
            <a:ext cx="2066223" cy="2426298"/>
          </a:xfrm>
          <a:prstGeom prst="rect">
            <a:avLst/>
          </a:prstGeom>
        </p:spPr>
      </p:pic>
      <p:sp>
        <p:nvSpPr>
          <p:cNvPr id="2" name="标题 1">
            <a:extLst>
              <a:ext uri="{FF2B5EF4-FFF2-40B4-BE49-F238E27FC236}">
                <a16:creationId xmlns:a16="http://schemas.microsoft.com/office/drawing/2014/main" id="{94975F64-0BEC-48C5-9AC3-8D1A46B5DDAD}"/>
              </a:ext>
            </a:extLst>
          </p:cNvPr>
          <p:cNvSpPr>
            <a:spLocks noGrp="1"/>
          </p:cNvSpPr>
          <p:nvPr>
            <p:ph type="title"/>
          </p:nvPr>
        </p:nvSpPr>
        <p:spPr/>
        <p:txBody>
          <a:bodyPr/>
          <a:lstStyle/>
          <a:p>
            <a:r>
              <a:rPr lang="zh-CN" altLang="en-US" dirty="0"/>
              <a:t>便携式录音设备</a:t>
            </a:r>
          </a:p>
        </p:txBody>
      </p:sp>
      <p:pic>
        <p:nvPicPr>
          <p:cNvPr id="5" name="图片 4">
            <a:extLst>
              <a:ext uri="{FF2B5EF4-FFF2-40B4-BE49-F238E27FC236}">
                <a16:creationId xmlns:a16="http://schemas.microsoft.com/office/drawing/2014/main" id="{603E5D7E-897A-47E3-B362-5FDADDBAAD91}"/>
              </a:ext>
            </a:extLst>
          </p:cNvPr>
          <p:cNvPicPr>
            <a:picLocks noChangeAspect="1"/>
          </p:cNvPicPr>
          <p:nvPr/>
        </p:nvPicPr>
        <p:blipFill>
          <a:blip r:embed="rId3"/>
          <a:stretch>
            <a:fillRect/>
          </a:stretch>
        </p:blipFill>
        <p:spPr>
          <a:xfrm>
            <a:off x="1040330" y="1542431"/>
            <a:ext cx="4908082" cy="4480913"/>
          </a:xfrm>
          <a:prstGeom prst="rect">
            <a:avLst/>
          </a:prstGeom>
        </p:spPr>
      </p:pic>
      <p:pic>
        <p:nvPicPr>
          <p:cNvPr id="7" name="图片 6">
            <a:extLst>
              <a:ext uri="{FF2B5EF4-FFF2-40B4-BE49-F238E27FC236}">
                <a16:creationId xmlns:a16="http://schemas.microsoft.com/office/drawing/2014/main" id="{206652AF-8543-4B10-A07B-5B4C4235A6A3}"/>
              </a:ext>
            </a:extLst>
          </p:cNvPr>
          <p:cNvPicPr>
            <a:picLocks noChangeAspect="1"/>
          </p:cNvPicPr>
          <p:nvPr/>
        </p:nvPicPr>
        <p:blipFill>
          <a:blip r:embed="rId4"/>
          <a:stretch>
            <a:fillRect/>
          </a:stretch>
        </p:blipFill>
        <p:spPr>
          <a:xfrm>
            <a:off x="6327334" y="1056640"/>
            <a:ext cx="5055357" cy="2326488"/>
          </a:xfrm>
          <a:prstGeom prst="rect">
            <a:avLst/>
          </a:prstGeom>
        </p:spPr>
      </p:pic>
      <p:pic>
        <p:nvPicPr>
          <p:cNvPr id="13" name="图片 12">
            <a:extLst>
              <a:ext uri="{FF2B5EF4-FFF2-40B4-BE49-F238E27FC236}">
                <a16:creationId xmlns:a16="http://schemas.microsoft.com/office/drawing/2014/main" id="{BDAE3080-4470-4023-AC02-06F5570D3EC1}"/>
              </a:ext>
            </a:extLst>
          </p:cNvPr>
          <p:cNvPicPr>
            <a:picLocks noChangeAspect="1"/>
          </p:cNvPicPr>
          <p:nvPr/>
        </p:nvPicPr>
        <p:blipFill>
          <a:blip r:embed="rId5"/>
          <a:stretch>
            <a:fillRect/>
          </a:stretch>
        </p:blipFill>
        <p:spPr>
          <a:xfrm>
            <a:off x="8309813" y="3552112"/>
            <a:ext cx="3072879" cy="2453028"/>
          </a:xfrm>
          <a:prstGeom prst="rect">
            <a:avLst/>
          </a:prstGeom>
        </p:spPr>
      </p:pic>
    </p:spTree>
    <p:extLst>
      <p:ext uri="{BB962C8B-B14F-4D97-AF65-F5344CB8AC3E}">
        <p14:creationId xmlns:p14="http://schemas.microsoft.com/office/powerpoint/2010/main" val="401744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FFF43D-9F45-4860-B18D-F5B6B692DDAC}"/>
              </a:ext>
            </a:extLst>
          </p:cNvPr>
          <p:cNvSpPr>
            <a:spLocks noGrp="1"/>
          </p:cNvSpPr>
          <p:nvPr>
            <p:ph type="title"/>
          </p:nvPr>
        </p:nvSpPr>
        <p:spPr/>
        <p:txBody>
          <a:bodyPr/>
          <a:lstStyle/>
          <a:p>
            <a:r>
              <a:rPr lang="zh-CN" altLang="en-US" dirty="0"/>
              <a:t>可能的问题</a:t>
            </a:r>
            <a:r>
              <a:rPr lang="en-US" altLang="zh-CN" dirty="0"/>
              <a:t>/</a:t>
            </a:r>
            <a:r>
              <a:rPr lang="zh-CN" altLang="en-US" dirty="0"/>
              <a:t>参数</a:t>
            </a:r>
          </a:p>
        </p:txBody>
      </p:sp>
      <p:sp>
        <p:nvSpPr>
          <p:cNvPr id="3" name="内容占位符 2">
            <a:extLst>
              <a:ext uri="{FF2B5EF4-FFF2-40B4-BE49-F238E27FC236}">
                <a16:creationId xmlns:a16="http://schemas.microsoft.com/office/drawing/2014/main" id="{BC6822F2-C6F9-4CAA-B8FD-2EF46FF63046}"/>
              </a:ext>
            </a:extLst>
          </p:cNvPr>
          <p:cNvSpPr>
            <a:spLocks noGrp="1"/>
          </p:cNvSpPr>
          <p:nvPr>
            <p:ph idx="1"/>
          </p:nvPr>
        </p:nvSpPr>
        <p:spPr/>
        <p:txBody>
          <a:bodyPr>
            <a:normAutofit fontScale="92500" lnSpcReduction="10000"/>
          </a:bodyPr>
          <a:lstStyle/>
          <a:p>
            <a:r>
              <a:rPr lang="zh-CN" altLang="en-US" dirty="0"/>
              <a:t>采访</a:t>
            </a:r>
            <a:r>
              <a:rPr lang="en-US" altLang="zh-CN" dirty="0"/>
              <a:t>/</a:t>
            </a:r>
            <a:r>
              <a:rPr lang="zh-CN" altLang="en-US" dirty="0"/>
              <a:t>直播类应用：</a:t>
            </a:r>
            <a:endParaRPr lang="en-US" altLang="zh-CN" dirty="0"/>
          </a:p>
          <a:p>
            <a:pPr lvl="1"/>
            <a:r>
              <a:rPr lang="zh-CN" altLang="en-US" b="1" i="0" dirty="0">
                <a:solidFill>
                  <a:srgbClr val="191919"/>
                </a:solidFill>
                <a:effectLst/>
                <a:latin typeface="PingFang SC"/>
              </a:rPr>
              <a:t>采访时，我们需要合理声音大小为</a:t>
            </a:r>
            <a:r>
              <a:rPr lang="en-US" altLang="zh-CN" b="1" i="0" dirty="0">
                <a:solidFill>
                  <a:srgbClr val="191919"/>
                </a:solidFill>
                <a:effectLst/>
                <a:latin typeface="PingFang SC"/>
              </a:rPr>
              <a:t>12dB-6dB,</a:t>
            </a:r>
            <a:r>
              <a:rPr lang="zh-CN" altLang="en-US" b="1" i="0" dirty="0">
                <a:solidFill>
                  <a:srgbClr val="191919"/>
                </a:solidFill>
                <a:effectLst/>
                <a:latin typeface="PingFang SC"/>
              </a:rPr>
              <a:t>通过话筒直接录进单反相机或者摄像机的声音，有时不能达到所要的音效，通过</a:t>
            </a:r>
            <a:r>
              <a:rPr lang="en-US" altLang="zh-CN" b="1" i="0" dirty="0">
                <a:solidFill>
                  <a:srgbClr val="191919"/>
                </a:solidFill>
                <a:effectLst/>
                <a:latin typeface="PingFang SC"/>
              </a:rPr>
              <a:t>SR-AX100</a:t>
            </a:r>
            <a:r>
              <a:rPr lang="zh-CN" altLang="en-US" b="1" i="0" dirty="0">
                <a:solidFill>
                  <a:srgbClr val="191919"/>
                </a:solidFill>
                <a:effectLst/>
                <a:latin typeface="PingFang SC"/>
              </a:rPr>
              <a:t>的混音器</a:t>
            </a:r>
            <a:r>
              <a:rPr lang="zh-CN" altLang="en-US" b="0" i="0" dirty="0">
                <a:solidFill>
                  <a:srgbClr val="191919"/>
                </a:solidFill>
                <a:effectLst/>
                <a:latin typeface="PingFang SC"/>
              </a:rPr>
              <a:t>，我们可以控制旋钮来抑制音频，达到我们需要的音效。同时，单声道麦克风输入音频可以转为双声道的立体声，若麦克风自带增益功能，增益的同时手动降低相机自身电平，消除底噪。</a:t>
            </a:r>
            <a:endParaRPr lang="en-US" altLang="zh-CN" b="0" i="0" dirty="0">
              <a:solidFill>
                <a:srgbClr val="191919"/>
              </a:solidFill>
              <a:effectLst/>
              <a:latin typeface="PingFang SC"/>
            </a:endParaRPr>
          </a:p>
          <a:p>
            <a:pPr lvl="1"/>
            <a:r>
              <a:rPr lang="zh-CN" altLang="en-US" b="1" i="0" dirty="0">
                <a:solidFill>
                  <a:srgbClr val="191919"/>
                </a:solidFill>
                <a:effectLst/>
                <a:latin typeface="PingFang SC"/>
              </a:rPr>
              <a:t>电池续航约达</a:t>
            </a:r>
            <a:r>
              <a:rPr lang="en-US" altLang="zh-CN" b="1" i="0" dirty="0">
                <a:solidFill>
                  <a:srgbClr val="191919"/>
                </a:solidFill>
                <a:effectLst/>
                <a:latin typeface="PingFang SC"/>
              </a:rPr>
              <a:t>5-6</a:t>
            </a:r>
            <a:r>
              <a:rPr lang="zh-CN" altLang="en-US" b="1" i="0" dirty="0">
                <a:solidFill>
                  <a:srgbClr val="191919"/>
                </a:solidFill>
                <a:effectLst/>
                <a:latin typeface="PingFang SC"/>
              </a:rPr>
              <a:t>个小时</a:t>
            </a:r>
            <a:endParaRPr lang="en-US" altLang="zh-CN" dirty="0">
              <a:solidFill>
                <a:srgbClr val="191919"/>
              </a:solidFill>
              <a:latin typeface="PingFang SC"/>
            </a:endParaRPr>
          </a:p>
          <a:p>
            <a:pPr lvl="1"/>
            <a:r>
              <a:rPr lang="zh-CN" altLang="en-US" b="0" i="0" dirty="0">
                <a:solidFill>
                  <a:srgbClr val="191919"/>
                </a:solidFill>
                <a:effectLst/>
                <a:latin typeface="PingFang SC"/>
              </a:rPr>
              <a:t>传输距离：</a:t>
            </a:r>
            <a:r>
              <a:rPr lang="en-US" altLang="zh-CN" b="0" i="0" dirty="0">
                <a:solidFill>
                  <a:srgbClr val="191919"/>
                </a:solidFill>
                <a:effectLst/>
                <a:latin typeface="PingFang SC"/>
              </a:rPr>
              <a:t>100</a:t>
            </a:r>
            <a:r>
              <a:rPr lang="zh-CN" altLang="en-US" b="0" i="0" dirty="0">
                <a:solidFill>
                  <a:srgbClr val="191919"/>
                </a:solidFill>
                <a:effectLst/>
                <a:latin typeface="PingFang SC"/>
              </a:rPr>
              <a:t>米左右</a:t>
            </a:r>
            <a:endParaRPr lang="en-US" altLang="zh-CN" b="0" i="0" dirty="0">
              <a:solidFill>
                <a:srgbClr val="191919"/>
              </a:solidFill>
              <a:effectLst/>
              <a:latin typeface="PingFang SC"/>
            </a:endParaRPr>
          </a:p>
          <a:p>
            <a:pPr lvl="1"/>
            <a:r>
              <a:rPr lang="zh-CN" altLang="en-US" b="0" i="0" dirty="0">
                <a:solidFill>
                  <a:srgbClr val="191919"/>
                </a:solidFill>
                <a:effectLst/>
                <a:latin typeface="PingFang SC"/>
              </a:rPr>
              <a:t>频率响应：</a:t>
            </a:r>
            <a:r>
              <a:rPr lang="en-US" altLang="zh-CN" b="0" i="0" dirty="0">
                <a:solidFill>
                  <a:srgbClr val="191919"/>
                </a:solidFill>
                <a:effectLst/>
                <a:latin typeface="PingFang SC"/>
              </a:rPr>
              <a:t>35Hz-18KHz</a:t>
            </a:r>
          </a:p>
          <a:p>
            <a:pPr lvl="1"/>
            <a:r>
              <a:rPr lang="zh-CN" altLang="en-US" b="0" i="0" dirty="0">
                <a:solidFill>
                  <a:srgbClr val="191919"/>
                </a:solidFill>
                <a:effectLst/>
                <a:latin typeface="PingFang SC"/>
              </a:rPr>
              <a:t>领夹麦克风频率范围：</a:t>
            </a:r>
            <a:r>
              <a:rPr lang="en-US" altLang="zh-CN" b="0" i="0" dirty="0">
                <a:solidFill>
                  <a:srgbClr val="191919"/>
                </a:solidFill>
                <a:effectLst/>
                <a:latin typeface="PingFang SC"/>
              </a:rPr>
              <a:t>35Hz-18KHz</a:t>
            </a:r>
          </a:p>
          <a:p>
            <a:pPr lvl="1"/>
            <a:r>
              <a:rPr lang="zh-CN" altLang="en-US" b="0" i="0" dirty="0">
                <a:solidFill>
                  <a:srgbClr val="191919"/>
                </a:solidFill>
                <a:effectLst/>
                <a:latin typeface="PingFang SC"/>
              </a:rPr>
              <a:t>信噪比：</a:t>
            </a:r>
            <a:r>
              <a:rPr lang="en-US" altLang="zh-CN" b="0" i="0" dirty="0">
                <a:solidFill>
                  <a:srgbClr val="191919"/>
                </a:solidFill>
                <a:effectLst/>
                <a:latin typeface="PingFang SC"/>
              </a:rPr>
              <a:t>74dB SPL</a:t>
            </a:r>
          </a:p>
          <a:p>
            <a:pPr lvl="1"/>
            <a:r>
              <a:rPr lang="zh-CN" altLang="en-US" b="0" i="0" dirty="0">
                <a:solidFill>
                  <a:srgbClr val="191919"/>
                </a:solidFill>
                <a:effectLst/>
                <a:latin typeface="PingFang SC"/>
              </a:rPr>
              <a:t>指向性：全向型</a:t>
            </a:r>
          </a:p>
          <a:p>
            <a:pPr lvl="1"/>
            <a:r>
              <a:rPr lang="en-US" altLang="zh-CN" b="0" i="0" dirty="0">
                <a:solidFill>
                  <a:srgbClr val="191919"/>
                </a:solidFill>
                <a:effectLst/>
                <a:latin typeface="PingFang SC"/>
              </a:rPr>
              <a:t>3.5mm</a:t>
            </a:r>
            <a:r>
              <a:rPr lang="zh-CN" altLang="en-US" b="0" i="0" dirty="0">
                <a:solidFill>
                  <a:srgbClr val="191919"/>
                </a:solidFill>
                <a:effectLst/>
                <a:latin typeface="PingFang SC"/>
              </a:rPr>
              <a:t>的接头，金属材质</a:t>
            </a:r>
          </a:p>
          <a:p>
            <a:pPr lvl="1"/>
            <a:endParaRPr lang="zh-CN" altLang="en-US" dirty="0"/>
          </a:p>
        </p:txBody>
      </p:sp>
    </p:spTree>
    <p:extLst>
      <p:ext uri="{BB962C8B-B14F-4D97-AF65-F5344CB8AC3E}">
        <p14:creationId xmlns:p14="http://schemas.microsoft.com/office/powerpoint/2010/main" val="2751636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84F95-50C2-4FCF-8E25-D4EA827F22FE}"/>
              </a:ext>
            </a:extLst>
          </p:cNvPr>
          <p:cNvSpPr>
            <a:spLocks noGrp="1"/>
          </p:cNvSpPr>
          <p:nvPr>
            <p:ph type="title"/>
          </p:nvPr>
        </p:nvSpPr>
        <p:spPr/>
        <p:txBody>
          <a:bodyPr/>
          <a:lstStyle/>
          <a:p>
            <a:r>
              <a:rPr lang="en-US" altLang="zh-CN" dirty="0"/>
              <a:t>Mic</a:t>
            </a:r>
            <a:r>
              <a:rPr lang="zh-CN" altLang="en-US" dirty="0"/>
              <a:t>参数</a:t>
            </a:r>
          </a:p>
        </p:txBody>
      </p:sp>
      <p:sp>
        <p:nvSpPr>
          <p:cNvPr id="3" name="内容占位符 2">
            <a:extLst>
              <a:ext uri="{FF2B5EF4-FFF2-40B4-BE49-F238E27FC236}">
                <a16:creationId xmlns:a16="http://schemas.microsoft.com/office/drawing/2014/main" id="{AF5FBD99-7E57-496B-8329-1BCAC7989AEB}"/>
              </a:ext>
            </a:extLst>
          </p:cNvPr>
          <p:cNvSpPr>
            <a:spLocks noGrp="1"/>
          </p:cNvSpPr>
          <p:nvPr>
            <p:ph idx="1"/>
          </p:nvPr>
        </p:nvSpPr>
        <p:spPr/>
        <p:txBody>
          <a:bodyPr>
            <a:normAutofit fontScale="92500" lnSpcReduction="20000"/>
          </a:bodyPr>
          <a:lstStyle/>
          <a:p>
            <a:pPr algn="l"/>
            <a:r>
              <a:rPr lang="zh-CN" altLang="en-US" i="0" dirty="0">
                <a:solidFill>
                  <a:srgbClr val="1A1A1A"/>
                </a:solidFill>
                <a:effectLst/>
                <a:latin typeface="-apple-system"/>
              </a:rPr>
              <a:t>通常来说，麦克风的音质，取决于</a:t>
            </a:r>
            <a:r>
              <a:rPr lang="en-US" altLang="zh-CN" i="0" dirty="0">
                <a:solidFill>
                  <a:srgbClr val="1A1A1A"/>
                </a:solidFill>
                <a:effectLst/>
                <a:latin typeface="-apple-system"/>
              </a:rPr>
              <a:t>7</a:t>
            </a:r>
            <a:r>
              <a:rPr lang="zh-CN" altLang="en-US" i="0" dirty="0">
                <a:solidFill>
                  <a:srgbClr val="1A1A1A"/>
                </a:solidFill>
                <a:effectLst/>
                <a:latin typeface="-apple-system"/>
              </a:rPr>
              <a:t>项参数指标：</a:t>
            </a:r>
          </a:p>
          <a:p>
            <a:pPr algn="l">
              <a:buFont typeface="Arial" panose="020B0604020202020204" pitchFamily="34" charset="0"/>
              <a:buChar char="•"/>
            </a:pPr>
            <a:r>
              <a:rPr lang="zh-CN" altLang="en-US" i="0" dirty="0">
                <a:solidFill>
                  <a:srgbClr val="1A1A1A"/>
                </a:solidFill>
                <a:effectLst/>
                <a:latin typeface="-apple-system"/>
              </a:rPr>
              <a:t>灵敏度</a:t>
            </a:r>
          </a:p>
          <a:p>
            <a:pPr algn="l">
              <a:buFont typeface="Arial" panose="020B0604020202020204" pitchFamily="34" charset="0"/>
              <a:buChar char="•"/>
            </a:pPr>
            <a:r>
              <a:rPr lang="zh-CN" altLang="en-US" i="0" dirty="0">
                <a:solidFill>
                  <a:srgbClr val="1A1A1A"/>
                </a:solidFill>
                <a:effectLst/>
                <a:latin typeface="-apple-system"/>
              </a:rPr>
              <a:t>频响波动值</a:t>
            </a:r>
          </a:p>
          <a:p>
            <a:pPr algn="l">
              <a:buFont typeface="Arial" panose="020B0604020202020204" pitchFamily="34" charset="0"/>
              <a:buChar char="•"/>
            </a:pPr>
            <a:r>
              <a:rPr lang="zh-CN" altLang="en-US" i="0" dirty="0">
                <a:solidFill>
                  <a:srgbClr val="1A1A1A"/>
                </a:solidFill>
                <a:effectLst/>
                <a:latin typeface="-apple-system"/>
              </a:rPr>
              <a:t>自噪声</a:t>
            </a:r>
          </a:p>
          <a:p>
            <a:pPr algn="l">
              <a:buFont typeface="Arial" panose="020B0604020202020204" pitchFamily="34" charset="0"/>
              <a:buChar char="•"/>
            </a:pPr>
            <a:r>
              <a:rPr lang="zh-CN" altLang="en-US" i="0" dirty="0">
                <a:solidFill>
                  <a:srgbClr val="1A1A1A"/>
                </a:solidFill>
                <a:effectLst/>
                <a:latin typeface="-apple-system"/>
              </a:rPr>
              <a:t>阻抗</a:t>
            </a:r>
          </a:p>
          <a:p>
            <a:pPr algn="l">
              <a:buFont typeface="Arial" panose="020B0604020202020204" pitchFamily="34" charset="0"/>
              <a:buChar char="•"/>
            </a:pPr>
            <a:r>
              <a:rPr lang="zh-CN" altLang="en-US" i="0" dirty="0">
                <a:solidFill>
                  <a:srgbClr val="1A1A1A"/>
                </a:solidFill>
                <a:effectLst/>
                <a:latin typeface="-apple-system"/>
              </a:rPr>
              <a:t>信噪比</a:t>
            </a:r>
          </a:p>
          <a:p>
            <a:pPr algn="l">
              <a:buFont typeface="Arial" panose="020B0604020202020204" pitchFamily="34" charset="0"/>
              <a:buChar char="•"/>
            </a:pPr>
            <a:r>
              <a:rPr lang="zh-CN" altLang="en-US" i="0" dirty="0">
                <a:solidFill>
                  <a:srgbClr val="1A1A1A"/>
                </a:solidFill>
                <a:effectLst/>
                <a:latin typeface="-apple-system"/>
              </a:rPr>
              <a:t>声压级</a:t>
            </a:r>
          </a:p>
          <a:p>
            <a:pPr algn="l">
              <a:buFont typeface="Arial" panose="020B0604020202020204" pitchFamily="34" charset="0"/>
              <a:buChar char="•"/>
            </a:pPr>
            <a:r>
              <a:rPr lang="zh-CN" altLang="en-US" i="0" dirty="0">
                <a:solidFill>
                  <a:srgbClr val="1A1A1A"/>
                </a:solidFill>
                <a:effectLst/>
                <a:latin typeface="-apple-system"/>
              </a:rPr>
              <a:t>指向性</a:t>
            </a:r>
          </a:p>
          <a:p>
            <a:pPr algn="l"/>
            <a:r>
              <a:rPr lang="zh-CN" altLang="en-US" i="0" dirty="0">
                <a:solidFill>
                  <a:srgbClr val="1A1A1A"/>
                </a:solidFill>
                <a:effectLst/>
                <a:latin typeface="-apple-system"/>
              </a:rPr>
              <a:t>简单来说，灵敏度负值越低越好，频响值越低越好，自噪声越低越好，阻抗越小越好，信噪比越大越好，声压级越高越好，心型和全指向性为首选。</a:t>
            </a:r>
          </a:p>
          <a:p>
            <a:endParaRPr lang="zh-CN" altLang="en-US" dirty="0"/>
          </a:p>
        </p:txBody>
      </p:sp>
    </p:spTree>
    <p:extLst>
      <p:ext uri="{BB962C8B-B14F-4D97-AF65-F5344CB8AC3E}">
        <p14:creationId xmlns:p14="http://schemas.microsoft.com/office/powerpoint/2010/main" val="1638388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982D18-7A3F-4068-B107-947334335696}"/>
              </a:ext>
            </a:extLst>
          </p:cNvPr>
          <p:cNvSpPr>
            <a:spLocks noGrp="1"/>
          </p:cNvSpPr>
          <p:nvPr>
            <p:ph type="title"/>
          </p:nvPr>
        </p:nvSpPr>
        <p:spPr/>
        <p:txBody>
          <a:bodyPr/>
          <a:lstStyle/>
          <a:p>
            <a:r>
              <a:rPr lang="en-US" altLang="zh-CN" dirty="0"/>
              <a:t>Mic</a:t>
            </a:r>
            <a:r>
              <a:rPr lang="zh-CN" altLang="en-US" dirty="0"/>
              <a:t>品牌</a:t>
            </a:r>
            <a:r>
              <a:rPr lang="en-US" altLang="zh-CN" dirty="0"/>
              <a:t>list</a:t>
            </a:r>
            <a:endParaRPr lang="zh-CN" altLang="en-US" dirty="0"/>
          </a:p>
        </p:txBody>
      </p:sp>
      <p:sp>
        <p:nvSpPr>
          <p:cNvPr id="3" name="内容占位符 2">
            <a:extLst>
              <a:ext uri="{FF2B5EF4-FFF2-40B4-BE49-F238E27FC236}">
                <a16:creationId xmlns:a16="http://schemas.microsoft.com/office/drawing/2014/main" id="{C1770424-37D2-4D14-8603-481D4C220E5B}"/>
              </a:ext>
            </a:extLst>
          </p:cNvPr>
          <p:cNvSpPr>
            <a:spLocks noGrp="1"/>
          </p:cNvSpPr>
          <p:nvPr>
            <p:ph idx="1"/>
          </p:nvPr>
        </p:nvSpPr>
        <p:spPr/>
        <p:txBody>
          <a:bodyPr/>
          <a:lstStyle/>
          <a:p>
            <a:r>
              <a:rPr lang="en-US" altLang="zh-CN" b="0" i="0" dirty="0">
                <a:solidFill>
                  <a:srgbClr val="1A1A1A"/>
                </a:solidFill>
                <a:effectLst/>
                <a:latin typeface="-apple-system"/>
              </a:rPr>
              <a:t>BLUE</a:t>
            </a:r>
            <a:r>
              <a:rPr lang="zh-CN" altLang="en-US" b="0" i="0" dirty="0">
                <a:solidFill>
                  <a:srgbClr val="1A1A1A"/>
                </a:solidFill>
                <a:effectLst/>
                <a:latin typeface="-apple-system"/>
              </a:rPr>
              <a:t>的蜻蜓麦克风</a:t>
            </a:r>
            <a:endParaRPr lang="en-US" altLang="zh-CN" b="0" i="0" dirty="0">
              <a:solidFill>
                <a:srgbClr val="1A1A1A"/>
              </a:solidFill>
              <a:effectLst/>
              <a:latin typeface="-apple-system"/>
            </a:endParaRPr>
          </a:p>
          <a:p>
            <a:r>
              <a:rPr lang="zh-CN" altLang="en-US" dirty="0">
                <a:solidFill>
                  <a:srgbClr val="1A1A1A"/>
                </a:solidFill>
                <a:latin typeface="-apple-system"/>
              </a:rPr>
              <a:t>得胜</a:t>
            </a:r>
            <a:r>
              <a:rPr lang="en-US" altLang="zh-CN" dirty="0">
                <a:solidFill>
                  <a:srgbClr val="1A1A1A"/>
                </a:solidFill>
                <a:latin typeface="-apple-system"/>
              </a:rPr>
              <a:t>TAK45</a:t>
            </a:r>
            <a:r>
              <a:rPr lang="zh-CN" altLang="en-US" dirty="0">
                <a:solidFill>
                  <a:srgbClr val="1A1A1A"/>
                </a:solidFill>
                <a:latin typeface="-apple-system"/>
              </a:rPr>
              <a:t>电容麦克风，拾音准确，失真小，噪音比较低，音质更加纯净真实</a:t>
            </a:r>
            <a:endParaRPr lang="en-US" altLang="zh-CN" dirty="0">
              <a:solidFill>
                <a:srgbClr val="1A1A1A"/>
              </a:solidFill>
              <a:latin typeface="-apple-system"/>
            </a:endParaRPr>
          </a:p>
          <a:p>
            <a:r>
              <a:rPr lang="zh-CN" altLang="en-US" b="0" i="0" dirty="0">
                <a:solidFill>
                  <a:srgbClr val="1A1A1A"/>
                </a:solidFill>
                <a:effectLst/>
                <a:latin typeface="-apple-system"/>
              </a:rPr>
              <a:t>拜亚动力和森海塞尔以及</a:t>
            </a:r>
            <a:r>
              <a:rPr lang="en-US" altLang="zh-CN" b="0" i="0" dirty="0">
                <a:solidFill>
                  <a:srgbClr val="1A1A1A"/>
                </a:solidFill>
                <a:effectLst/>
                <a:latin typeface="-apple-system"/>
              </a:rPr>
              <a:t>AUDIX</a:t>
            </a:r>
            <a:r>
              <a:rPr lang="zh-CN" altLang="en-US" b="0" i="0" dirty="0">
                <a:solidFill>
                  <a:srgbClr val="1A1A1A"/>
                </a:solidFill>
                <a:effectLst/>
                <a:latin typeface="-apple-system"/>
              </a:rPr>
              <a:t>，舒尔</a:t>
            </a:r>
            <a:r>
              <a:rPr lang="en-US" altLang="zh-CN" b="0" i="0" dirty="0">
                <a:solidFill>
                  <a:srgbClr val="1A1A1A"/>
                </a:solidFill>
                <a:effectLst/>
                <a:latin typeface="-apple-system"/>
              </a:rPr>
              <a:t>,AKG,</a:t>
            </a:r>
            <a:r>
              <a:rPr lang="zh-CN" altLang="en-US" b="0" i="0" dirty="0">
                <a:solidFill>
                  <a:srgbClr val="1A1A1A"/>
                </a:solidFill>
                <a:effectLst/>
                <a:latin typeface="-apple-system"/>
              </a:rPr>
              <a:t>铁三角等等都是世界知名话筒品牌</a:t>
            </a:r>
            <a:endParaRPr lang="en-US" altLang="zh-CN" b="0" i="0" dirty="0">
              <a:solidFill>
                <a:srgbClr val="1A1A1A"/>
              </a:solidFill>
              <a:effectLst/>
              <a:latin typeface="-apple-system"/>
            </a:endParaRPr>
          </a:p>
          <a:p>
            <a:endParaRPr lang="zh-CN" altLang="en-US" dirty="0"/>
          </a:p>
        </p:txBody>
      </p:sp>
    </p:spTree>
    <p:extLst>
      <p:ext uri="{BB962C8B-B14F-4D97-AF65-F5344CB8AC3E}">
        <p14:creationId xmlns:p14="http://schemas.microsoft.com/office/powerpoint/2010/main" val="154900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48969-8D69-4D15-AEB8-89D828EE767D}"/>
              </a:ext>
            </a:extLst>
          </p:cNvPr>
          <p:cNvSpPr>
            <a:spLocks noGrp="1"/>
          </p:cNvSpPr>
          <p:nvPr>
            <p:ph type="title"/>
          </p:nvPr>
        </p:nvSpPr>
        <p:spPr/>
        <p:txBody>
          <a:bodyPr/>
          <a:lstStyle/>
          <a:p>
            <a:r>
              <a:rPr lang="en-US" altLang="zh-CN" dirty="0" err="1"/>
              <a:t>Mic+Spk</a:t>
            </a:r>
            <a:r>
              <a:rPr lang="zh-CN" altLang="en-US" dirty="0"/>
              <a:t>场景</a:t>
            </a:r>
          </a:p>
        </p:txBody>
      </p:sp>
      <p:sp>
        <p:nvSpPr>
          <p:cNvPr id="3" name="内容占位符 2">
            <a:extLst>
              <a:ext uri="{FF2B5EF4-FFF2-40B4-BE49-F238E27FC236}">
                <a16:creationId xmlns:a16="http://schemas.microsoft.com/office/drawing/2014/main" id="{B1377A09-AF9A-4F7E-A01A-E3BF450653A4}"/>
              </a:ext>
            </a:extLst>
          </p:cNvPr>
          <p:cNvSpPr>
            <a:spLocks noGrp="1"/>
          </p:cNvSpPr>
          <p:nvPr>
            <p:ph idx="1"/>
          </p:nvPr>
        </p:nvSpPr>
        <p:spPr/>
        <p:txBody>
          <a:bodyPr/>
          <a:lstStyle/>
          <a:p>
            <a:pPr algn="l"/>
            <a:r>
              <a:rPr lang="zh-CN" altLang="en-US" b="0" i="0" dirty="0">
                <a:solidFill>
                  <a:srgbClr val="1A1A1A"/>
                </a:solidFill>
                <a:effectLst/>
                <a:latin typeface="-apple-system"/>
              </a:rPr>
              <a:t>网络</a:t>
            </a:r>
            <a:r>
              <a:rPr lang="en-US" altLang="zh-CN" b="0" i="0" dirty="0">
                <a:solidFill>
                  <a:srgbClr val="1A1A1A"/>
                </a:solidFill>
                <a:effectLst/>
                <a:latin typeface="-apple-system"/>
              </a:rPr>
              <a:t>K</a:t>
            </a:r>
            <a:r>
              <a:rPr lang="zh-CN" altLang="en-US" b="0" i="0" dirty="0">
                <a:solidFill>
                  <a:srgbClr val="1A1A1A"/>
                </a:solidFill>
                <a:effectLst/>
                <a:latin typeface="-apple-system"/>
              </a:rPr>
              <a:t>歌直播用户，需要声卡效果调试。</a:t>
            </a:r>
            <a:endParaRPr lang="en-US" altLang="zh-CN" b="0" i="0" dirty="0">
              <a:solidFill>
                <a:srgbClr val="1A1A1A"/>
              </a:solidFill>
              <a:effectLst/>
              <a:latin typeface="-apple-system"/>
            </a:endParaRPr>
          </a:p>
          <a:p>
            <a:pPr algn="l"/>
            <a:r>
              <a:rPr lang="zh-CN" altLang="en-US" b="0" i="0" dirty="0">
                <a:solidFill>
                  <a:srgbClr val="1A1A1A"/>
                </a:solidFill>
                <a:effectLst/>
                <a:latin typeface="-apple-system"/>
              </a:rPr>
              <a:t>电容麦克风的尾插，是三针的卡侬公头尾插。所以，电容麦克风连接声卡，需要一根卡农母转卡侬公的平衡线。</a:t>
            </a:r>
          </a:p>
          <a:p>
            <a:r>
              <a:rPr lang="zh-CN" altLang="en-US" b="0" i="0" dirty="0">
                <a:solidFill>
                  <a:srgbClr val="1A1A1A"/>
                </a:solidFill>
                <a:effectLst/>
                <a:latin typeface="-apple-system"/>
              </a:rPr>
              <a:t>动圈麦需要一根卡农母转</a:t>
            </a:r>
            <a:r>
              <a:rPr lang="en-US" altLang="zh-CN" b="0" i="0" dirty="0">
                <a:solidFill>
                  <a:srgbClr val="1A1A1A"/>
                </a:solidFill>
                <a:effectLst/>
                <a:latin typeface="-apple-system"/>
              </a:rPr>
              <a:t>6.35</a:t>
            </a:r>
            <a:r>
              <a:rPr lang="zh-CN" altLang="en-US" b="0" i="0" dirty="0">
                <a:solidFill>
                  <a:srgbClr val="1A1A1A"/>
                </a:solidFill>
                <a:effectLst/>
                <a:latin typeface="-apple-system"/>
              </a:rPr>
              <a:t>（大二芯）公头线</a:t>
            </a:r>
            <a:endParaRPr lang="en-US" altLang="zh-CN" b="0" i="0" dirty="0">
              <a:solidFill>
                <a:srgbClr val="1A1A1A"/>
              </a:solidFill>
              <a:effectLst/>
              <a:latin typeface="-apple-system"/>
            </a:endParaRPr>
          </a:p>
          <a:p>
            <a:r>
              <a:rPr lang="zh-CN" altLang="en-US" b="0" i="0" dirty="0">
                <a:solidFill>
                  <a:srgbClr val="1A1A1A"/>
                </a:solidFill>
                <a:effectLst/>
                <a:latin typeface="-apple-system"/>
              </a:rPr>
              <a:t>监听耳机一般都是小三芯的插头，需要一个小三芯转大三芯的转接头，才可以把耳机插在声卡的</a:t>
            </a:r>
            <a:br>
              <a:rPr lang="zh-CN" altLang="en-US" dirty="0"/>
            </a:br>
            <a:endParaRPr lang="zh-CN" altLang="en-US" dirty="0"/>
          </a:p>
        </p:txBody>
      </p:sp>
    </p:spTree>
    <p:extLst>
      <p:ext uri="{BB962C8B-B14F-4D97-AF65-F5344CB8AC3E}">
        <p14:creationId xmlns:p14="http://schemas.microsoft.com/office/powerpoint/2010/main" val="806469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1180B9-0637-4BF8-9AFC-50FCEB8D35C9}"/>
              </a:ext>
            </a:extLst>
          </p:cNvPr>
          <p:cNvSpPr>
            <a:spLocks noGrp="1"/>
          </p:cNvSpPr>
          <p:nvPr>
            <p:ph type="title"/>
          </p:nvPr>
        </p:nvSpPr>
        <p:spPr/>
        <p:txBody>
          <a:bodyPr/>
          <a:lstStyle/>
          <a:p>
            <a:r>
              <a:rPr lang="zh-CN" altLang="en-US" dirty="0"/>
              <a:t>附录</a:t>
            </a:r>
          </a:p>
        </p:txBody>
      </p:sp>
      <p:sp>
        <p:nvSpPr>
          <p:cNvPr id="3" name="内容占位符 2">
            <a:extLst>
              <a:ext uri="{FF2B5EF4-FFF2-40B4-BE49-F238E27FC236}">
                <a16:creationId xmlns:a16="http://schemas.microsoft.com/office/drawing/2014/main" id="{27F60CCC-8ABD-4C9A-979E-F584AFEA671F}"/>
              </a:ext>
            </a:extLst>
          </p:cNvPr>
          <p:cNvSpPr>
            <a:spLocks noGrp="1"/>
          </p:cNvSpPr>
          <p:nvPr>
            <p:ph idx="1"/>
          </p:nvPr>
        </p:nvSpPr>
        <p:spPr>
          <a:xfrm>
            <a:off x="838201" y="1825625"/>
            <a:ext cx="7043478" cy="4351338"/>
          </a:xfrm>
        </p:spPr>
        <p:txBody>
          <a:bodyPr/>
          <a:lstStyle/>
          <a:p>
            <a:r>
              <a:rPr lang="zh-CN" altLang="en-US" b="0" i="0" dirty="0">
                <a:solidFill>
                  <a:srgbClr val="1A1A1A"/>
                </a:solidFill>
                <a:effectLst/>
                <a:latin typeface="-apple-system"/>
              </a:rPr>
              <a:t>塞宾无线降噪麦克风</a:t>
            </a:r>
            <a:r>
              <a:rPr lang="en-US" altLang="zh-CN" b="0" i="0" dirty="0">
                <a:solidFill>
                  <a:srgbClr val="1A1A1A"/>
                </a:solidFill>
                <a:effectLst/>
                <a:latin typeface="-apple-system"/>
              </a:rPr>
              <a:t>(</a:t>
            </a:r>
            <a:r>
              <a:rPr lang="zh-CN" altLang="en-US" b="0" i="0" dirty="0">
                <a:solidFill>
                  <a:srgbClr val="1A1A1A"/>
                </a:solidFill>
                <a:effectLst/>
                <a:latin typeface="-apple-system"/>
              </a:rPr>
              <a:t>智麦</a:t>
            </a:r>
            <a:r>
              <a:rPr lang="en-US" altLang="zh-CN" b="0" i="0" dirty="0">
                <a:solidFill>
                  <a:srgbClr val="1A1A1A"/>
                </a:solidFill>
                <a:effectLst/>
                <a:latin typeface="-apple-system"/>
              </a:rPr>
              <a:t>App)</a:t>
            </a:r>
          </a:p>
          <a:p>
            <a:r>
              <a:rPr lang="en-US" altLang="zh-CN" b="0" i="0" dirty="0">
                <a:solidFill>
                  <a:srgbClr val="1A1A1A"/>
                </a:solidFill>
                <a:effectLst/>
                <a:latin typeface="-apple-system"/>
              </a:rPr>
              <a:t>6mm</a:t>
            </a:r>
            <a:r>
              <a:rPr lang="zh-CN" altLang="en-US" b="0" i="0" dirty="0">
                <a:solidFill>
                  <a:srgbClr val="1A1A1A"/>
                </a:solidFill>
                <a:effectLst/>
                <a:latin typeface="-apple-system"/>
              </a:rPr>
              <a:t>的</a:t>
            </a:r>
            <a:r>
              <a:rPr lang="en-US" altLang="zh-CN" b="0" i="0" dirty="0">
                <a:solidFill>
                  <a:srgbClr val="1A1A1A"/>
                </a:solidFill>
                <a:effectLst/>
                <a:latin typeface="-apple-system"/>
              </a:rPr>
              <a:t>ECM</a:t>
            </a:r>
            <a:r>
              <a:rPr lang="zh-CN" altLang="en-US" b="0" i="0" dirty="0">
                <a:solidFill>
                  <a:srgbClr val="1A1A1A"/>
                </a:solidFill>
                <a:effectLst/>
                <a:latin typeface="-apple-system"/>
              </a:rPr>
              <a:t>麦克风，信噪比</a:t>
            </a:r>
            <a:r>
              <a:rPr lang="en-US" altLang="zh-CN" b="0" i="0" dirty="0">
                <a:solidFill>
                  <a:srgbClr val="1A1A1A"/>
                </a:solidFill>
                <a:effectLst/>
                <a:latin typeface="-apple-system"/>
              </a:rPr>
              <a:t>70dB</a:t>
            </a:r>
            <a:r>
              <a:rPr lang="zh-CN" altLang="en-US" b="0" i="0" dirty="0">
                <a:solidFill>
                  <a:srgbClr val="1A1A1A"/>
                </a:solidFill>
                <a:effectLst/>
                <a:latin typeface="-apple-system"/>
              </a:rPr>
              <a:t>，录音文件的采样率为</a:t>
            </a:r>
            <a:r>
              <a:rPr lang="en-US" altLang="zh-CN" b="0" i="0" dirty="0">
                <a:solidFill>
                  <a:srgbClr val="1A1A1A"/>
                </a:solidFill>
                <a:effectLst/>
                <a:latin typeface="-apple-system"/>
              </a:rPr>
              <a:t>48KHz</a:t>
            </a:r>
            <a:r>
              <a:rPr lang="zh-CN" altLang="en-US" b="0" i="0" dirty="0">
                <a:solidFill>
                  <a:srgbClr val="1A1A1A"/>
                </a:solidFill>
                <a:effectLst/>
                <a:latin typeface="-apple-system"/>
              </a:rPr>
              <a:t>，具备智能</a:t>
            </a:r>
            <a:r>
              <a:rPr lang="en-US" altLang="zh-CN" b="0" i="0" dirty="0">
                <a:solidFill>
                  <a:srgbClr val="1A1A1A"/>
                </a:solidFill>
                <a:effectLst/>
                <a:latin typeface="-apple-system"/>
              </a:rPr>
              <a:t>SWISS</a:t>
            </a:r>
            <a:r>
              <a:rPr lang="zh-CN" altLang="en-US" b="0" i="0" dirty="0">
                <a:solidFill>
                  <a:srgbClr val="1A1A1A"/>
                </a:solidFill>
                <a:effectLst/>
                <a:latin typeface="-apple-system"/>
              </a:rPr>
              <a:t>算法，共有四个降噪等级，确保在嘈杂的环境下也能录制相对比较清晰的声音</a:t>
            </a:r>
            <a:endParaRPr lang="en-US" altLang="zh-CN" b="0" i="0" dirty="0">
              <a:solidFill>
                <a:srgbClr val="1A1A1A"/>
              </a:solidFill>
              <a:effectLst/>
              <a:latin typeface="-apple-system"/>
            </a:endParaRPr>
          </a:p>
          <a:p>
            <a:endParaRPr lang="zh-CN" altLang="en-US" dirty="0"/>
          </a:p>
        </p:txBody>
      </p:sp>
      <p:pic>
        <p:nvPicPr>
          <p:cNvPr id="1026" name="Picture 2">
            <a:extLst>
              <a:ext uri="{FF2B5EF4-FFF2-40B4-BE49-F238E27FC236}">
                <a16:creationId xmlns:a16="http://schemas.microsoft.com/office/drawing/2014/main" id="{FCA214B2-BC2F-4077-A4A8-43CF504A1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80" y="4265506"/>
            <a:ext cx="3721044" cy="24791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7DFA683-4EEF-405E-8C80-CF58B4FED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0324" y="4265505"/>
            <a:ext cx="3721045" cy="24791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CE69161-E9CE-4914-BDDF-9324E19AE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1368" y="4265505"/>
            <a:ext cx="3715817" cy="24791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B9ADA51-2FF6-4529-A2AC-FC045D2B7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1367" y="1770432"/>
            <a:ext cx="3715818" cy="247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691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B41C4-7F2C-4929-AAFF-DF3000C2B3C9}"/>
              </a:ext>
            </a:extLst>
          </p:cNvPr>
          <p:cNvSpPr>
            <a:spLocks noGrp="1"/>
          </p:cNvSpPr>
          <p:nvPr>
            <p:ph type="title"/>
          </p:nvPr>
        </p:nvSpPr>
        <p:spPr>
          <a:xfrm>
            <a:off x="496887" y="365125"/>
            <a:ext cx="10515600" cy="1325563"/>
          </a:xfrm>
        </p:spPr>
        <p:txBody>
          <a:bodyPr/>
          <a:lstStyle/>
          <a:p>
            <a:r>
              <a:rPr lang="zh-CN" altLang="en-US" dirty="0"/>
              <a:t>附录</a:t>
            </a:r>
            <a:r>
              <a:rPr lang="en-US" altLang="zh-CN" dirty="0"/>
              <a:t>—Shure MV51</a:t>
            </a:r>
            <a:endParaRPr lang="zh-CN" altLang="en-US" dirty="0"/>
          </a:p>
        </p:txBody>
      </p:sp>
      <p:pic>
        <p:nvPicPr>
          <p:cNvPr id="6" name="Picture 2">
            <a:extLst>
              <a:ext uri="{FF2B5EF4-FFF2-40B4-BE49-F238E27FC236}">
                <a16:creationId xmlns:a16="http://schemas.microsoft.com/office/drawing/2014/main" id="{CBCA5E81-8042-4B76-A11B-284798380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 y="2943224"/>
            <a:ext cx="6959600" cy="39147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58D8624-3854-481B-ACBD-4AD21344EB33}"/>
              </a:ext>
            </a:extLst>
          </p:cNvPr>
          <p:cNvSpPr txBox="1"/>
          <p:nvPr/>
        </p:nvSpPr>
        <p:spPr>
          <a:xfrm>
            <a:off x="496887" y="1506022"/>
            <a:ext cx="1107996" cy="369332"/>
          </a:xfrm>
          <a:prstGeom prst="rect">
            <a:avLst/>
          </a:prstGeom>
          <a:noFill/>
        </p:spPr>
        <p:txBody>
          <a:bodyPr wrap="none" rtlCol="0">
            <a:spAutoFit/>
          </a:bodyPr>
          <a:lstStyle/>
          <a:p>
            <a:r>
              <a:rPr lang="zh-CN" altLang="en-US" dirty="0">
                <a:hlinkClick r:id="rId3"/>
              </a:rPr>
              <a:t>使用简介</a:t>
            </a:r>
            <a:endParaRPr lang="zh-CN" altLang="en-US" dirty="0"/>
          </a:p>
        </p:txBody>
      </p:sp>
      <p:pic>
        <p:nvPicPr>
          <p:cNvPr id="11" name="图片 10">
            <a:extLst>
              <a:ext uri="{FF2B5EF4-FFF2-40B4-BE49-F238E27FC236}">
                <a16:creationId xmlns:a16="http://schemas.microsoft.com/office/drawing/2014/main" id="{715E863C-63F5-459A-8B3E-DAF77E487A87}"/>
              </a:ext>
            </a:extLst>
          </p:cNvPr>
          <p:cNvPicPr>
            <a:picLocks noChangeAspect="1"/>
          </p:cNvPicPr>
          <p:nvPr/>
        </p:nvPicPr>
        <p:blipFill>
          <a:blip r:embed="rId4"/>
          <a:stretch>
            <a:fillRect/>
          </a:stretch>
        </p:blipFill>
        <p:spPr>
          <a:xfrm>
            <a:off x="6949440" y="854423"/>
            <a:ext cx="5242560" cy="6003577"/>
          </a:xfrm>
          <a:prstGeom prst="rect">
            <a:avLst/>
          </a:prstGeom>
        </p:spPr>
      </p:pic>
    </p:spTree>
    <p:extLst>
      <p:ext uri="{BB962C8B-B14F-4D97-AF65-F5344CB8AC3E}">
        <p14:creationId xmlns:p14="http://schemas.microsoft.com/office/powerpoint/2010/main" val="3339016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1CADB9F8-AACA-455B-AF1F-9DC249D5ABFA}"/>
              </a:ext>
            </a:extLst>
          </p:cNvPr>
          <p:cNvPicPr>
            <a:picLocks noChangeAspect="1"/>
          </p:cNvPicPr>
          <p:nvPr/>
        </p:nvPicPr>
        <p:blipFill>
          <a:blip r:embed="rId2"/>
          <a:stretch>
            <a:fillRect/>
          </a:stretch>
        </p:blipFill>
        <p:spPr>
          <a:xfrm flipV="1">
            <a:off x="10159" y="0"/>
            <a:ext cx="5534863" cy="6854425"/>
          </a:xfrm>
          <a:prstGeom prst="rect">
            <a:avLst/>
          </a:prstGeom>
        </p:spPr>
      </p:pic>
      <p:pic>
        <p:nvPicPr>
          <p:cNvPr id="13" name="图片 12">
            <a:extLst>
              <a:ext uri="{FF2B5EF4-FFF2-40B4-BE49-F238E27FC236}">
                <a16:creationId xmlns:a16="http://schemas.microsoft.com/office/drawing/2014/main" id="{9A25A809-C420-48A7-8993-EEAF2C7DD5C9}"/>
              </a:ext>
            </a:extLst>
          </p:cNvPr>
          <p:cNvPicPr>
            <a:picLocks noChangeAspect="1"/>
          </p:cNvPicPr>
          <p:nvPr/>
        </p:nvPicPr>
        <p:blipFill rotWithShape="1">
          <a:blip r:embed="rId3"/>
          <a:srcRect t="1185"/>
          <a:stretch/>
        </p:blipFill>
        <p:spPr>
          <a:xfrm rot="10800000" flipH="1">
            <a:off x="4665490" y="0"/>
            <a:ext cx="7542297" cy="6858000"/>
          </a:xfrm>
          <a:prstGeom prst="rect">
            <a:avLst/>
          </a:prstGeom>
        </p:spPr>
      </p:pic>
      <p:sp>
        <p:nvSpPr>
          <p:cNvPr id="2" name="标题 1">
            <a:extLst>
              <a:ext uri="{FF2B5EF4-FFF2-40B4-BE49-F238E27FC236}">
                <a16:creationId xmlns:a16="http://schemas.microsoft.com/office/drawing/2014/main" id="{5DCE509A-D2C2-4DBE-9610-F8B500BC51D0}"/>
              </a:ext>
            </a:extLst>
          </p:cNvPr>
          <p:cNvSpPr>
            <a:spLocks noGrp="1"/>
          </p:cNvSpPr>
          <p:nvPr>
            <p:ph type="title"/>
          </p:nvPr>
        </p:nvSpPr>
        <p:spPr>
          <a:xfrm>
            <a:off x="291924" y="255058"/>
            <a:ext cx="4347809" cy="1325563"/>
          </a:xfrm>
        </p:spPr>
        <p:txBody>
          <a:bodyPr/>
          <a:lstStyle/>
          <a:p>
            <a:r>
              <a:rPr lang="zh-CN" altLang="en-US" dirty="0"/>
              <a:t>附录</a:t>
            </a:r>
            <a:r>
              <a:rPr lang="en-US" altLang="zh-CN" dirty="0"/>
              <a:t>—Blue Yeti</a:t>
            </a:r>
            <a:endParaRPr lang="zh-CN" altLang="en-US" dirty="0"/>
          </a:p>
        </p:txBody>
      </p:sp>
      <p:pic>
        <p:nvPicPr>
          <p:cNvPr id="7" name="图片 6">
            <a:extLst>
              <a:ext uri="{FF2B5EF4-FFF2-40B4-BE49-F238E27FC236}">
                <a16:creationId xmlns:a16="http://schemas.microsoft.com/office/drawing/2014/main" id="{6D02C8EE-9F23-49DB-AF81-E05658A7DF25}"/>
              </a:ext>
            </a:extLst>
          </p:cNvPr>
          <p:cNvPicPr>
            <a:picLocks noChangeAspect="1"/>
          </p:cNvPicPr>
          <p:nvPr/>
        </p:nvPicPr>
        <p:blipFill>
          <a:blip r:embed="rId4"/>
          <a:stretch>
            <a:fillRect/>
          </a:stretch>
        </p:blipFill>
        <p:spPr>
          <a:xfrm>
            <a:off x="3981362" y="1448153"/>
            <a:ext cx="4229276" cy="5416303"/>
          </a:xfrm>
          <a:prstGeom prst="rect">
            <a:avLst/>
          </a:prstGeom>
        </p:spPr>
      </p:pic>
    </p:spTree>
    <p:extLst>
      <p:ext uri="{BB962C8B-B14F-4D97-AF65-F5344CB8AC3E}">
        <p14:creationId xmlns:p14="http://schemas.microsoft.com/office/powerpoint/2010/main" val="2524462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C7776-75C4-46DD-A9A5-BA15DD369550}"/>
              </a:ext>
            </a:extLst>
          </p:cNvPr>
          <p:cNvSpPr>
            <a:spLocks noGrp="1"/>
          </p:cNvSpPr>
          <p:nvPr>
            <p:ph type="title"/>
          </p:nvPr>
        </p:nvSpPr>
        <p:spPr>
          <a:xfrm>
            <a:off x="838200" y="365125"/>
            <a:ext cx="3039533" cy="5874808"/>
          </a:xfrm>
        </p:spPr>
        <p:txBody>
          <a:bodyPr/>
          <a:lstStyle/>
          <a:p>
            <a:r>
              <a:rPr lang="zh-CN" altLang="en-US" dirty="0"/>
              <a:t>附录</a:t>
            </a:r>
            <a:r>
              <a:rPr lang="en-US" altLang="zh-CN" dirty="0"/>
              <a:t>—</a:t>
            </a:r>
            <a:br>
              <a:rPr lang="en-US" altLang="zh-CN" dirty="0"/>
            </a:br>
            <a:r>
              <a:rPr lang="en-US" altLang="zh-CN" dirty="0"/>
              <a:t>Blue Yeti</a:t>
            </a:r>
            <a:endParaRPr lang="zh-CN" altLang="en-US" dirty="0"/>
          </a:p>
        </p:txBody>
      </p:sp>
      <p:pic>
        <p:nvPicPr>
          <p:cNvPr id="12" name="内容占位符 4">
            <a:extLst>
              <a:ext uri="{FF2B5EF4-FFF2-40B4-BE49-F238E27FC236}">
                <a16:creationId xmlns:a16="http://schemas.microsoft.com/office/drawing/2014/main" id="{31A3E279-B503-404B-8A37-14100FFBFE9B}"/>
              </a:ext>
            </a:extLst>
          </p:cNvPr>
          <p:cNvPicPr>
            <a:picLocks noGrp="1" noChangeAspect="1"/>
          </p:cNvPicPr>
          <p:nvPr>
            <p:ph idx="1"/>
          </p:nvPr>
        </p:nvPicPr>
        <p:blipFill>
          <a:blip r:embed="rId2"/>
          <a:stretch>
            <a:fillRect/>
          </a:stretch>
        </p:blipFill>
        <p:spPr>
          <a:xfrm>
            <a:off x="3796516" y="15212"/>
            <a:ext cx="3990171" cy="4300143"/>
          </a:xfrm>
        </p:spPr>
      </p:pic>
      <p:pic>
        <p:nvPicPr>
          <p:cNvPr id="3074" name="Picture 2">
            <a:extLst>
              <a:ext uri="{FF2B5EF4-FFF2-40B4-BE49-F238E27FC236}">
                <a16:creationId xmlns:a16="http://schemas.microsoft.com/office/drawing/2014/main" id="{A30C90CB-6F6C-4842-B9A2-16BD270E0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1573" y="0"/>
            <a:ext cx="4400427" cy="6850394"/>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13BE7203-10FD-43E1-8289-EF3C8BC7C732}"/>
              </a:ext>
            </a:extLst>
          </p:cNvPr>
          <p:cNvPicPr>
            <a:picLocks noChangeAspect="1"/>
          </p:cNvPicPr>
          <p:nvPr/>
        </p:nvPicPr>
        <p:blipFill>
          <a:blip r:embed="rId4"/>
          <a:stretch>
            <a:fillRect/>
          </a:stretch>
        </p:blipFill>
        <p:spPr>
          <a:xfrm>
            <a:off x="3796515" y="4315355"/>
            <a:ext cx="3990172" cy="2542645"/>
          </a:xfrm>
          <a:prstGeom prst="rect">
            <a:avLst/>
          </a:prstGeom>
        </p:spPr>
      </p:pic>
    </p:spTree>
    <p:extLst>
      <p:ext uri="{BB962C8B-B14F-4D97-AF65-F5344CB8AC3E}">
        <p14:creationId xmlns:p14="http://schemas.microsoft.com/office/powerpoint/2010/main" val="2060732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DB37BB-02BA-449A-A52F-D19200EE47E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D083479-488F-4FFF-BB6C-60458D75D7E2}"/>
              </a:ext>
            </a:extLst>
          </p:cNvPr>
          <p:cNvSpPr>
            <a:spLocks noGrp="1"/>
          </p:cNvSpPr>
          <p:nvPr>
            <p:ph idx="1"/>
          </p:nvPr>
        </p:nvSpPr>
        <p:spPr/>
        <p:txBody>
          <a:bodyPr/>
          <a:lstStyle/>
          <a:p>
            <a:endParaRPr lang="zh-CN" altLang="en-US" dirty="0"/>
          </a:p>
        </p:txBody>
      </p:sp>
      <p:sp>
        <p:nvSpPr>
          <p:cNvPr id="4" name="椭圆 3">
            <a:extLst>
              <a:ext uri="{FF2B5EF4-FFF2-40B4-BE49-F238E27FC236}">
                <a16:creationId xmlns:a16="http://schemas.microsoft.com/office/drawing/2014/main" id="{E52C9EF1-7E40-4C7A-BA84-380A907668CE}"/>
              </a:ext>
            </a:extLst>
          </p:cNvPr>
          <p:cNvSpPr/>
          <p:nvPr/>
        </p:nvSpPr>
        <p:spPr>
          <a:xfrm>
            <a:off x="6008794" y="1894682"/>
            <a:ext cx="2768600" cy="27686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耳机应用</a:t>
            </a:r>
            <a:endParaRPr lang="en-US" altLang="zh-CN" dirty="0"/>
          </a:p>
          <a:p>
            <a:pPr algn="ctr"/>
            <a:endParaRPr lang="zh-CN" altLang="en-US" dirty="0"/>
          </a:p>
        </p:txBody>
      </p:sp>
      <p:sp>
        <p:nvSpPr>
          <p:cNvPr id="6" name="椭圆 5">
            <a:extLst>
              <a:ext uri="{FF2B5EF4-FFF2-40B4-BE49-F238E27FC236}">
                <a16:creationId xmlns:a16="http://schemas.microsoft.com/office/drawing/2014/main" id="{DC021644-FE51-46A0-8147-F89D903CDB0F}"/>
              </a:ext>
            </a:extLst>
          </p:cNvPr>
          <p:cNvSpPr/>
          <p:nvPr/>
        </p:nvSpPr>
        <p:spPr>
          <a:xfrm>
            <a:off x="7079827" y="3322109"/>
            <a:ext cx="2768600" cy="27686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会议系统</a:t>
            </a:r>
          </a:p>
        </p:txBody>
      </p:sp>
      <p:sp>
        <p:nvSpPr>
          <p:cNvPr id="8" name="椭圆 7">
            <a:extLst>
              <a:ext uri="{FF2B5EF4-FFF2-40B4-BE49-F238E27FC236}">
                <a16:creationId xmlns:a16="http://schemas.microsoft.com/office/drawing/2014/main" id="{02209407-E3BB-4A8C-8390-ED3DB9BCCE70}"/>
              </a:ext>
            </a:extLst>
          </p:cNvPr>
          <p:cNvSpPr/>
          <p:nvPr/>
        </p:nvSpPr>
        <p:spPr>
          <a:xfrm>
            <a:off x="4937760" y="3408363"/>
            <a:ext cx="2768600" cy="27686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录音麦克风</a:t>
            </a:r>
          </a:p>
        </p:txBody>
      </p:sp>
    </p:spTree>
    <p:extLst>
      <p:ext uri="{BB962C8B-B14F-4D97-AF65-F5344CB8AC3E}">
        <p14:creationId xmlns:p14="http://schemas.microsoft.com/office/powerpoint/2010/main" val="3473424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15C62-1F8F-49C9-A133-64076D7CFAA9}"/>
              </a:ext>
            </a:extLst>
          </p:cNvPr>
          <p:cNvSpPr>
            <a:spLocks noGrp="1"/>
          </p:cNvSpPr>
          <p:nvPr>
            <p:ph type="title"/>
          </p:nvPr>
        </p:nvSpPr>
        <p:spPr>
          <a:xfrm>
            <a:off x="567267" y="358909"/>
            <a:ext cx="2510581" cy="5993342"/>
          </a:xfrm>
        </p:spPr>
        <p:txBody>
          <a:bodyPr>
            <a:normAutofit/>
          </a:bodyPr>
          <a:lstStyle/>
          <a:p>
            <a:r>
              <a:rPr lang="zh-CN" altLang="en-US" dirty="0"/>
              <a:t>附录</a:t>
            </a:r>
            <a:r>
              <a:rPr lang="en-US" altLang="zh-CN" dirty="0"/>
              <a:t>—Blue Yeti </a:t>
            </a:r>
            <a:r>
              <a:rPr lang="zh-CN" altLang="en-US" dirty="0"/>
              <a:t>拾音模式</a:t>
            </a:r>
          </a:p>
        </p:txBody>
      </p:sp>
      <p:pic>
        <p:nvPicPr>
          <p:cNvPr id="5" name="图片 4">
            <a:extLst>
              <a:ext uri="{FF2B5EF4-FFF2-40B4-BE49-F238E27FC236}">
                <a16:creationId xmlns:a16="http://schemas.microsoft.com/office/drawing/2014/main" id="{609AAB83-372B-4F8B-AD63-104D2E8C88EE}"/>
              </a:ext>
            </a:extLst>
          </p:cNvPr>
          <p:cNvPicPr>
            <a:picLocks noChangeAspect="1"/>
          </p:cNvPicPr>
          <p:nvPr/>
        </p:nvPicPr>
        <p:blipFill>
          <a:blip r:embed="rId3"/>
          <a:stretch>
            <a:fillRect/>
          </a:stretch>
        </p:blipFill>
        <p:spPr>
          <a:xfrm>
            <a:off x="8750632" y="3605296"/>
            <a:ext cx="3441368" cy="3230617"/>
          </a:xfrm>
          <a:prstGeom prst="rect">
            <a:avLst/>
          </a:prstGeom>
        </p:spPr>
      </p:pic>
      <p:pic>
        <p:nvPicPr>
          <p:cNvPr id="1026" name="Picture 2">
            <a:extLst>
              <a:ext uri="{FF2B5EF4-FFF2-40B4-BE49-F238E27FC236}">
                <a16:creationId xmlns:a16="http://schemas.microsoft.com/office/drawing/2014/main" id="{4618FC6A-8C5B-46E3-8813-CBDDFE670EE9}"/>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949" t="15299" r="979" b="2612"/>
          <a:stretch/>
        </p:blipFill>
        <p:spPr bwMode="auto">
          <a:xfrm>
            <a:off x="3089709" y="97183"/>
            <a:ext cx="5660922" cy="666363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153DAA72-50DD-446E-AEA3-72320DCF56AF}"/>
              </a:ext>
            </a:extLst>
          </p:cNvPr>
          <p:cNvPicPr>
            <a:picLocks noChangeAspect="1"/>
          </p:cNvPicPr>
          <p:nvPr/>
        </p:nvPicPr>
        <p:blipFill>
          <a:blip r:embed="rId5"/>
          <a:stretch>
            <a:fillRect/>
          </a:stretch>
        </p:blipFill>
        <p:spPr>
          <a:xfrm>
            <a:off x="8750631" y="0"/>
            <a:ext cx="3441369" cy="3568106"/>
          </a:xfrm>
          <a:prstGeom prst="rect">
            <a:avLst/>
          </a:prstGeom>
        </p:spPr>
      </p:pic>
    </p:spTree>
    <p:extLst>
      <p:ext uri="{BB962C8B-B14F-4D97-AF65-F5344CB8AC3E}">
        <p14:creationId xmlns:p14="http://schemas.microsoft.com/office/powerpoint/2010/main" val="42540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C1988-8BF6-4AF5-AF2F-AADFD91B4345}"/>
              </a:ext>
            </a:extLst>
          </p:cNvPr>
          <p:cNvSpPr>
            <a:spLocks noGrp="1"/>
          </p:cNvSpPr>
          <p:nvPr>
            <p:ph type="title"/>
          </p:nvPr>
        </p:nvSpPr>
        <p:spPr/>
        <p:txBody>
          <a:bodyPr/>
          <a:lstStyle/>
          <a:p>
            <a:r>
              <a:rPr lang="zh-CN" altLang="en-US" dirty="0"/>
              <a:t>附录</a:t>
            </a:r>
            <a:r>
              <a:rPr lang="en-US" altLang="zh-CN" dirty="0"/>
              <a:t>-- RODE</a:t>
            </a:r>
            <a:endParaRPr lang="zh-CN" altLang="en-US" dirty="0"/>
          </a:p>
        </p:txBody>
      </p:sp>
      <p:pic>
        <p:nvPicPr>
          <p:cNvPr id="5" name="内容占位符 4">
            <a:extLst>
              <a:ext uri="{FF2B5EF4-FFF2-40B4-BE49-F238E27FC236}">
                <a16:creationId xmlns:a16="http://schemas.microsoft.com/office/drawing/2014/main" id="{C6E5BA55-6D89-4677-BEB2-0CB26323701D}"/>
              </a:ext>
            </a:extLst>
          </p:cNvPr>
          <p:cNvPicPr>
            <a:picLocks noGrp="1" noChangeAspect="1"/>
          </p:cNvPicPr>
          <p:nvPr>
            <p:ph idx="1"/>
          </p:nvPr>
        </p:nvPicPr>
        <p:blipFill>
          <a:blip r:embed="rId2"/>
          <a:stretch>
            <a:fillRect/>
          </a:stretch>
        </p:blipFill>
        <p:spPr>
          <a:xfrm>
            <a:off x="1259840" y="1518981"/>
            <a:ext cx="4538480" cy="5009454"/>
          </a:xfrm>
          <a:prstGeom prst="rect">
            <a:avLst/>
          </a:prstGeom>
        </p:spPr>
      </p:pic>
      <p:pic>
        <p:nvPicPr>
          <p:cNvPr id="2050" name="Picture 2">
            <a:extLst>
              <a:ext uri="{FF2B5EF4-FFF2-40B4-BE49-F238E27FC236}">
                <a16:creationId xmlns:a16="http://schemas.microsoft.com/office/drawing/2014/main" id="{6F7370EA-42E4-497E-A75C-416DD26668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48"/>
          <a:stretch/>
        </p:blipFill>
        <p:spPr bwMode="auto">
          <a:xfrm>
            <a:off x="6764973" y="365125"/>
            <a:ext cx="4167187" cy="629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27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28946-911E-4932-855F-4FA19931363D}"/>
              </a:ext>
            </a:extLst>
          </p:cNvPr>
          <p:cNvSpPr>
            <a:spLocks noGrp="1"/>
          </p:cNvSpPr>
          <p:nvPr>
            <p:ph type="title"/>
          </p:nvPr>
        </p:nvSpPr>
        <p:spPr/>
        <p:txBody>
          <a:bodyPr/>
          <a:lstStyle/>
          <a:p>
            <a:r>
              <a:rPr lang="zh-CN" altLang="en-US" dirty="0"/>
              <a:t>附录</a:t>
            </a:r>
            <a:r>
              <a:rPr lang="en-US" altLang="zh-CN" dirty="0"/>
              <a:t>– </a:t>
            </a:r>
            <a:r>
              <a:rPr lang="zh-CN" altLang="en-US" dirty="0"/>
              <a:t>户外采访</a:t>
            </a:r>
          </a:p>
        </p:txBody>
      </p:sp>
      <p:sp>
        <p:nvSpPr>
          <p:cNvPr id="3" name="内容占位符 2">
            <a:extLst>
              <a:ext uri="{FF2B5EF4-FFF2-40B4-BE49-F238E27FC236}">
                <a16:creationId xmlns:a16="http://schemas.microsoft.com/office/drawing/2014/main" id="{12268A81-81CA-472F-98E4-8BB7A83BA9E9}"/>
              </a:ext>
            </a:extLst>
          </p:cNvPr>
          <p:cNvSpPr>
            <a:spLocks noGrp="1"/>
          </p:cNvSpPr>
          <p:nvPr>
            <p:ph idx="1"/>
          </p:nvPr>
        </p:nvSpPr>
        <p:spPr/>
        <p:txBody>
          <a:bodyPr/>
          <a:lstStyle/>
          <a:p>
            <a:endParaRPr lang="zh-CN" altLang="en-US"/>
          </a:p>
        </p:txBody>
      </p:sp>
      <p:pic>
        <p:nvPicPr>
          <p:cNvPr id="9" name="图片 8">
            <a:extLst>
              <a:ext uri="{FF2B5EF4-FFF2-40B4-BE49-F238E27FC236}">
                <a16:creationId xmlns:a16="http://schemas.microsoft.com/office/drawing/2014/main" id="{2199B814-55BC-4ABB-9980-59284128C2AE}"/>
              </a:ext>
            </a:extLst>
          </p:cNvPr>
          <p:cNvPicPr>
            <a:picLocks noChangeAspect="1"/>
          </p:cNvPicPr>
          <p:nvPr/>
        </p:nvPicPr>
        <p:blipFill>
          <a:blip r:embed="rId2"/>
          <a:stretch>
            <a:fillRect/>
          </a:stretch>
        </p:blipFill>
        <p:spPr>
          <a:xfrm>
            <a:off x="8727440" y="0"/>
            <a:ext cx="3464560" cy="6839597"/>
          </a:xfrm>
          <a:prstGeom prst="rect">
            <a:avLst/>
          </a:prstGeom>
        </p:spPr>
      </p:pic>
    </p:spTree>
    <p:extLst>
      <p:ext uri="{BB962C8B-B14F-4D97-AF65-F5344CB8AC3E}">
        <p14:creationId xmlns:p14="http://schemas.microsoft.com/office/powerpoint/2010/main" val="3793965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BBCB8-B81A-44B9-9155-FA3C658E5B9F}"/>
              </a:ext>
            </a:extLst>
          </p:cNvPr>
          <p:cNvSpPr>
            <a:spLocks noGrp="1"/>
          </p:cNvSpPr>
          <p:nvPr>
            <p:ph type="title"/>
          </p:nvPr>
        </p:nvSpPr>
        <p:spPr/>
        <p:txBody>
          <a:bodyPr/>
          <a:lstStyle/>
          <a:p>
            <a:r>
              <a:rPr lang="zh-CN" altLang="en-US" dirty="0"/>
              <a:t>麦克风阵列</a:t>
            </a:r>
          </a:p>
        </p:txBody>
      </p:sp>
      <p:sp>
        <p:nvSpPr>
          <p:cNvPr id="3" name="内容占位符 2">
            <a:extLst>
              <a:ext uri="{FF2B5EF4-FFF2-40B4-BE49-F238E27FC236}">
                <a16:creationId xmlns:a16="http://schemas.microsoft.com/office/drawing/2014/main" id="{14F7A531-BF76-41FD-8F1F-A75E097E294E}"/>
              </a:ext>
            </a:extLst>
          </p:cNvPr>
          <p:cNvSpPr>
            <a:spLocks noGrp="1"/>
          </p:cNvSpPr>
          <p:nvPr>
            <p:ph idx="1"/>
          </p:nvPr>
        </p:nvSpPr>
        <p:spPr/>
        <p:txBody>
          <a:bodyPr/>
          <a:lstStyle/>
          <a:p>
            <a:r>
              <a:rPr lang="zh-CN" altLang="en-US" dirty="0"/>
              <a:t>近场拾音</a:t>
            </a:r>
            <a:endParaRPr lang="en-US" altLang="zh-CN" dirty="0"/>
          </a:p>
          <a:p>
            <a:pPr lvl="1"/>
            <a:r>
              <a:rPr lang="zh-CN" altLang="en-US" dirty="0"/>
              <a:t>单麦</a:t>
            </a:r>
            <a:endParaRPr lang="en-US" altLang="zh-CN" dirty="0"/>
          </a:p>
          <a:p>
            <a:r>
              <a:rPr lang="zh-CN" altLang="en-US" dirty="0"/>
              <a:t>远场拾音</a:t>
            </a:r>
            <a:endParaRPr lang="en-US" altLang="zh-CN" dirty="0"/>
          </a:p>
          <a:p>
            <a:pPr lvl="1"/>
            <a:r>
              <a:rPr lang="zh-CN" altLang="en-US" dirty="0"/>
              <a:t>阵列麦</a:t>
            </a:r>
          </a:p>
        </p:txBody>
      </p:sp>
      <p:pic>
        <p:nvPicPr>
          <p:cNvPr id="9218" name="Picture 2">
            <a:extLst>
              <a:ext uri="{FF2B5EF4-FFF2-40B4-BE49-F238E27FC236}">
                <a16:creationId xmlns:a16="http://schemas.microsoft.com/office/drawing/2014/main" id="{B90523B7-EE7D-41A4-9179-CF8F5019E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2277" y="1027906"/>
            <a:ext cx="8279723" cy="582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537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BBA1379B-4CDF-4B60-B655-EB1579A05E20}"/>
              </a:ext>
            </a:extLst>
          </p:cNvPr>
          <p:cNvPicPr>
            <a:picLocks noGrp="1" noChangeAspect="1"/>
          </p:cNvPicPr>
          <p:nvPr>
            <p:ph idx="1"/>
          </p:nvPr>
        </p:nvPicPr>
        <p:blipFill>
          <a:blip r:embed="rId3"/>
          <a:stretch>
            <a:fillRect/>
          </a:stretch>
        </p:blipFill>
        <p:spPr>
          <a:xfrm>
            <a:off x="151461" y="2197496"/>
            <a:ext cx="7226671" cy="3073558"/>
          </a:xfrm>
        </p:spPr>
      </p:pic>
      <p:pic>
        <p:nvPicPr>
          <p:cNvPr id="9" name="图片 8">
            <a:extLst>
              <a:ext uri="{FF2B5EF4-FFF2-40B4-BE49-F238E27FC236}">
                <a16:creationId xmlns:a16="http://schemas.microsoft.com/office/drawing/2014/main" id="{5086665A-84DB-46AA-AE4F-DB8C98A5DA77}"/>
              </a:ext>
            </a:extLst>
          </p:cNvPr>
          <p:cNvPicPr>
            <a:picLocks noChangeAspect="1"/>
          </p:cNvPicPr>
          <p:nvPr/>
        </p:nvPicPr>
        <p:blipFill>
          <a:blip r:embed="rId4"/>
          <a:stretch>
            <a:fillRect/>
          </a:stretch>
        </p:blipFill>
        <p:spPr>
          <a:xfrm>
            <a:off x="5687680" y="3602195"/>
            <a:ext cx="6210619" cy="3029106"/>
          </a:xfrm>
          <a:prstGeom prst="rect">
            <a:avLst/>
          </a:prstGeom>
        </p:spPr>
      </p:pic>
      <p:sp>
        <p:nvSpPr>
          <p:cNvPr id="2" name="标题 1">
            <a:extLst>
              <a:ext uri="{FF2B5EF4-FFF2-40B4-BE49-F238E27FC236}">
                <a16:creationId xmlns:a16="http://schemas.microsoft.com/office/drawing/2014/main" id="{D896B5D1-5320-40FC-ADAF-B0C222E9A66B}"/>
              </a:ext>
            </a:extLst>
          </p:cNvPr>
          <p:cNvSpPr>
            <a:spLocks noGrp="1"/>
          </p:cNvSpPr>
          <p:nvPr>
            <p:ph type="title"/>
          </p:nvPr>
        </p:nvSpPr>
        <p:spPr/>
        <p:txBody>
          <a:bodyPr/>
          <a:lstStyle/>
          <a:p>
            <a:r>
              <a:rPr lang="zh-CN" altLang="en-US" dirty="0"/>
              <a:t>麦克风阵列</a:t>
            </a:r>
            <a:r>
              <a:rPr lang="en-US" altLang="zh-CN" dirty="0"/>
              <a:t>—</a:t>
            </a:r>
            <a:r>
              <a:rPr lang="zh-CN" altLang="en-US" dirty="0"/>
              <a:t>算法</a:t>
            </a:r>
          </a:p>
        </p:txBody>
      </p:sp>
      <p:pic>
        <p:nvPicPr>
          <p:cNvPr id="5" name="图片 4">
            <a:extLst>
              <a:ext uri="{FF2B5EF4-FFF2-40B4-BE49-F238E27FC236}">
                <a16:creationId xmlns:a16="http://schemas.microsoft.com/office/drawing/2014/main" id="{CB333C68-E76D-42E1-AA24-F198E4C11A06}"/>
              </a:ext>
            </a:extLst>
          </p:cNvPr>
          <p:cNvPicPr>
            <a:picLocks noChangeAspect="1"/>
          </p:cNvPicPr>
          <p:nvPr/>
        </p:nvPicPr>
        <p:blipFill>
          <a:blip r:embed="rId5"/>
          <a:stretch>
            <a:fillRect/>
          </a:stretch>
        </p:blipFill>
        <p:spPr>
          <a:xfrm>
            <a:off x="7449253" y="489258"/>
            <a:ext cx="4591286" cy="3245017"/>
          </a:xfrm>
          <a:prstGeom prst="rect">
            <a:avLst/>
          </a:prstGeom>
        </p:spPr>
      </p:pic>
    </p:spTree>
    <p:extLst>
      <p:ext uri="{BB962C8B-B14F-4D97-AF65-F5344CB8AC3E}">
        <p14:creationId xmlns:p14="http://schemas.microsoft.com/office/powerpoint/2010/main" val="2328671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1954D-0ADC-4C53-9609-986D32BE1E2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AD75923-EB2F-46BA-81E2-CDBB7A91D341}"/>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479A0E89-4AF0-4ADC-B731-C8B9FCD0D122}"/>
              </a:ext>
            </a:extLst>
          </p:cNvPr>
          <p:cNvPicPr>
            <a:picLocks noChangeAspect="1"/>
          </p:cNvPicPr>
          <p:nvPr/>
        </p:nvPicPr>
        <p:blipFill>
          <a:blip r:embed="rId2"/>
          <a:stretch>
            <a:fillRect/>
          </a:stretch>
        </p:blipFill>
        <p:spPr>
          <a:xfrm>
            <a:off x="838200" y="1825625"/>
            <a:ext cx="7995061" cy="2978303"/>
          </a:xfrm>
          <a:prstGeom prst="rect">
            <a:avLst/>
          </a:prstGeom>
        </p:spPr>
      </p:pic>
    </p:spTree>
    <p:extLst>
      <p:ext uri="{BB962C8B-B14F-4D97-AF65-F5344CB8AC3E}">
        <p14:creationId xmlns:p14="http://schemas.microsoft.com/office/powerpoint/2010/main" val="544613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8D392-A030-42C8-91A2-084A342B21A9}"/>
              </a:ext>
            </a:extLst>
          </p:cNvPr>
          <p:cNvSpPr>
            <a:spLocks noGrp="1"/>
          </p:cNvSpPr>
          <p:nvPr>
            <p:ph type="title"/>
          </p:nvPr>
        </p:nvSpPr>
        <p:spPr>
          <a:xfrm>
            <a:off x="838200" y="365125"/>
            <a:ext cx="10307320" cy="1325563"/>
          </a:xfrm>
        </p:spPr>
        <p:txBody>
          <a:bodyPr/>
          <a:lstStyle/>
          <a:p>
            <a:r>
              <a:rPr lang="en-US" altLang="zh-CN" dirty="0"/>
              <a:t>Mic</a:t>
            </a:r>
            <a:r>
              <a:rPr lang="zh-CN" altLang="en-US" dirty="0"/>
              <a:t>相关算法</a:t>
            </a:r>
          </a:p>
        </p:txBody>
      </p:sp>
      <p:sp>
        <p:nvSpPr>
          <p:cNvPr id="3" name="内容占位符 2">
            <a:extLst>
              <a:ext uri="{FF2B5EF4-FFF2-40B4-BE49-F238E27FC236}">
                <a16:creationId xmlns:a16="http://schemas.microsoft.com/office/drawing/2014/main" id="{764B5CF9-B204-4998-BF8E-92CF291E0B2B}"/>
              </a:ext>
            </a:extLst>
          </p:cNvPr>
          <p:cNvSpPr>
            <a:spLocks noGrp="1"/>
          </p:cNvSpPr>
          <p:nvPr>
            <p:ph idx="1"/>
          </p:nvPr>
        </p:nvSpPr>
        <p:spPr>
          <a:xfrm>
            <a:off x="838200" y="1825625"/>
            <a:ext cx="5169061" cy="4351338"/>
          </a:xfrm>
        </p:spPr>
        <p:txBody>
          <a:bodyPr/>
          <a:lstStyle/>
          <a:p>
            <a:endParaRPr lang="zh-CN" altLang="en-US" dirty="0"/>
          </a:p>
        </p:txBody>
      </p:sp>
      <p:pic>
        <p:nvPicPr>
          <p:cNvPr id="5" name="图片 4">
            <a:extLst>
              <a:ext uri="{FF2B5EF4-FFF2-40B4-BE49-F238E27FC236}">
                <a16:creationId xmlns:a16="http://schemas.microsoft.com/office/drawing/2014/main" id="{ADC5B1E8-A586-472C-8677-A1A9A4C67A69}"/>
              </a:ext>
            </a:extLst>
          </p:cNvPr>
          <p:cNvPicPr>
            <a:picLocks noChangeAspect="1"/>
          </p:cNvPicPr>
          <p:nvPr/>
        </p:nvPicPr>
        <p:blipFill>
          <a:blip r:embed="rId2"/>
          <a:stretch>
            <a:fillRect/>
          </a:stretch>
        </p:blipFill>
        <p:spPr>
          <a:xfrm>
            <a:off x="838200" y="1825625"/>
            <a:ext cx="4422047" cy="4351338"/>
          </a:xfrm>
          <a:prstGeom prst="rect">
            <a:avLst/>
          </a:prstGeom>
        </p:spPr>
      </p:pic>
    </p:spTree>
    <p:extLst>
      <p:ext uri="{BB962C8B-B14F-4D97-AF65-F5344CB8AC3E}">
        <p14:creationId xmlns:p14="http://schemas.microsoft.com/office/powerpoint/2010/main" val="1044910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CF891-DDBF-4B93-BC0E-C31D59BAE7F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88E6D91-D2ED-4527-ADAE-F272D40211BE}"/>
              </a:ext>
            </a:extLst>
          </p:cNvPr>
          <p:cNvSpPr>
            <a:spLocks noGrp="1"/>
          </p:cNvSpPr>
          <p:nvPr>
            <p:ph idx="1"/>
          </p:nvPr>
        </p:nvSpPr>
        <p:spPr/>
        <p:txBody>
          <a:bodyPr/>
          <a:lstStyle/>
          <a:p>
            <a:endParaRPr lang="zh-CN" altLang="en-US" dirty="0"/>
          </a:p>
        </p:txBody>
      </p:sp>
      <p:pic>
        <p:nvPicPr>
          <p:cNvPr id="5" name="Picture 2" descr="preview">
            <a:extLst>
              <a:ext uri="{FF2B5EF4-FFF2-40B4-BE49-F238E27FC236}">
                <a16:creationId xmlns:a16="http://schemas.microsoft.com/office/drawing/2014/main" id="{EA5AA07F-EB18-44EC-9409-3B8BA0A36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02080"/>
            <a:ext cx="10287000"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24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05A91D-AA65-485B-B8D7-95550403D745}"/>
              </a:ext>
            </a:extLst>
          </p:cNvPr>
          <p:cNvSpPr>
            <a:spLocks noGrp="1"/>
          </p:cNvSpPr>
          <p:nvPr>
            <p:ph type="title"/>
          </p:nvPr>
        </p:nvSpPr>
        <p:spPr/>
        <p:txBody>
          <a:bodyPr/>
          <a:lstStyle/>
          <a:p>
            <a:r>
              <a:rPr lang="zh-CN" altLang="en-US" dirty="0"/>
              <a:t>麦克风阵列</a:t>
            </a:r>
            <a:r>
              <a:rPr lang="en-US" altLang="zh-CN" dirty="0"/>
              <a:t>—</a:t>
            </a:r>
            <a:r>
              <a:rPr lang="zh-CN" altLang="en-US" dirty="0"/>
              <a:t>线性</a:t>
            </a:r>
          </a:p>
        </p:txBody>
      </p:sp>
      <p:sp>
        <p:nvSpPr>
          <p:cNvPr id="6" name="内容占位符 5">
            <a:extLst>
              <a:ext uri="{FF2B5EF4-FFF2-40B4-BE49-F238E27FC236}">
                <a16:creationId xmlns:a16="http://schemas.microsoft.com/office/drawing/2014/main" id="{E5295D21-857E-44AB-8703-673E8EF5350B}"/>
              </a:ext>
            </a:extLst>
          </p:cNvPr>
          <p:cNvSpPr>
            <a:spLocks noGrp="1"/>
          </p:cNvSpPr>
          <p:nvPr>
            <p:ph idx="1"/>
          </p:nvPr>
        </p:nvSpPr>
        <p:spPr>
          <a:xfrm>
            <a:off x="838200" y="1825625"/>
            <a:ext cx="3185160" cy="4351338"/>
          </a:xfrm>
        </p:spPr>
        <p:txBody>
          <a:bodyPr/>
          <a:lstStyle/>
          <a:p>
            <a:endParaRPr lang="zh-CN" altLang="en-US" dirty="0"/>
          </a:p>
        </p:txBody>
      </p:sp>
      <p:pic>
        <p:nvPicPr>
          <p:cNvPr id="9" name="Picture 2">
            <a:extLst>
              <a:ext uri="{FF2B5EF4-FFF2-40B4-BE49-F238E27FC236}">
                <a16:creationId xmlns:a16="http://schemas.microsoft.com/office/drawing/2014/main" id="{D9129CB2-8B02-46CD-9050-A0864E57D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880" y="1828153"/>
            <a:ext cx="2591848" cy="160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445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F1045-BBA2-49B9-A3FD-2F448C1E2312}"/>
              </a:ext>
            </a:extLst>
          </p:cNvPr>
          <p:cNvSpPr>
            <a:spLocks noGrp="1"/>
          </p:cNvSpPr>
          <p:nvPr>
            <p:ph type="title"/>
          </p:nvPr>
        </p:nvSpPr>
        <p:spPr/>
        <p:txBody>
          <a:bodyPr/>
          <a:lstStyle/>
          <a:p>
            <a:r>
              <a:rPr lang="zh-CN" altLang="en-US" dirty="0"/>
              <a:t>麦克风阵列</a:t>
            </a:r>
            <a:r>
              <a:rPr lang="en-US" altLang="zh-CN" dirty="0"/>
              <a:t>– </a:t>
            </a:r>
            <a:r>
              <a:rPr lang="zh-CN" altLang="en-US" dirty="0"/>
              <a:t>面</a:t>
            </a:r>
            <a:r>
              <a:rPr lang="en-US" altLang="zh-CN" dirty="0"/>
              <a:t>/</a:t>
            </a:r>
            <a:r>
              <a:rPr lang="zh-CN" altLang="en-US" dirty="0"/>
              <a:t>球</a:t>
            </a:r>
          </a:p>
        </p:txBody>
      </p:sp>
      <p:pic>
        <p:nvPicPr>
          <p:cNvPr id="11266" name="Picture 2" descr="preview">
            <a:extLst>
              <a:ext uri="{FF2B5EF4-FFF2-40B4-BE49-F238E27FC236}">
                <a16:creationId xmlns:a16="http://schemas.microsoft.com/office/drawing/2014/main" id="{A25B4827-1F8D-4F62-A15C-F45524359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50745"/>
            <a:ext cx="5648325" cy="32861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preview">
            <a:extLst>
              <a:ext uri="{FF2B5EF4-FFF2-40B4-BE49-F238E27FC236}">
                <a16:creationId xmlns:a16="http://schemas.microsoft.com/office/drawing/2014/main" id="{466409F3-D1E9-472E-BBA5-5DC4EF00E60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48400" y="1690688"/>
            <a:ext cx="5105400" cy="395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183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4057407-BE14-4F77-AC76-F3BEE8B165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699" r="37268"/>
          <a:stretch/>
        </p:blipFill>
        <p:spPr bwMode="auto">
          <a:xfrm>
            <a:off x="7009850" y="1422400"/>
            <a:ext cx="3637280" cy="543559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56C528D8-3A6D-452E-B8A5-7C0A8ABE3663}"/>
              </a:ext>
            </a:extLst>
          </p:cNvPr>
          <p:cNvSpPr>
            <a:spLocks noGrp="1"/>
          </p:cNvSpPr>
          <p:nvPr>
            <p:ph type="title"/>
          </p:nvPr>
        </p:nvSpPr>
        <p:spPr/>
        <p:txBody>
          <a:bodyPr/>
          <a:lstStyle/>
          <a:p>
            <a:r>
              <a:rPr lang="zh-CN" altLang="en-US" dirty="0"/>
              <a:t>降噪录音麦克风</a:t>
            </a:r>
            <a:r>
              <a:rPr lang="en-US" altLang="zh-CN" dirty="0"/>
              <a:t>/</a:t>
            </a:r>
            <a:r>
              <a:rPr lang="zh-CN" altLang="en-US" dirty="0"/>
              <a:t>直播应用</a:t>
            </a:r>
            <a:r>
              <a:rPr lang="en-US" altLang="zh-CN" dirty="0"/>
              <a:t>—</a:t>
            </a:r>
            <a:r>
              <a:rPr lang="zh-CN" altLang="en-US" dirty="0"/>
              <a:t>手持云台</a:t>
            </a:r>
          </a:p>
        </p:txBody>
      </p:sp>
      <p:pic>
        <p:nvPicPr>
          <p:cNvPr id="2050" name="Picture 2">
            <a:extLst>
              <a:ext uri="{FF2B5EF4-FFF2-40B4-BE49-F238E27FC236}">
                <a16:creationId xmlns:a16="http://schemas.microsoft.com/office/drawing/2014/main" id="{D04CEF67-C591-4140-9F4E-440B80E2EB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287" b="15809"/>
          <a:stretch/>
        </p:blipFill>
        <p:spPr bwMode="auto">
          <a:xfrm>
            <a:off x="10420158" y="1422400"/>
            <a:ext cx="1786532" cy="5435599"/>
          </a:xfrm>
          <a:prstGeom prst="rect">
            <a:avLst/>
          </a:prstGeom>
          <a:noFill/>
          <a:extLst>
            <a:ext uri="{909E8E84-426E-40DD-AFC4-6F175D3DCCD1}">
              <a14:hiddenFill xmlns:a14="http://schemas.microsoft.com/office/drawing/2010/main">
                <a:solidFill>
                  <a:srgbClr val="FFFFFF"/>
                </a:solidFill>
              </a14:hiddenFill>
            </a:ext>
          </a:extLst>
        </p:spPr>
      </p:pic>
      <p:sp>
        <p:nvSpPr>
          <p:cNvPr id="6" name="内容占位符 2">
            <a:extLst>
              <a:ext uri="{FF2B5EF4-FFF2-40B4-BE49-F238E27FC236}">
                <a16:creationId xmlns:a16="http://schemas.microsoft.com/office/drawing/2014/main" id="{587BCD4C-A205-444C-B139-6A6F4AB8363B}"/>
              </a:ext>
            </a:extLst>
          </p:cNvPr>
          <p:cNvSpPr txBox="1">
            <a:spLocks/>
          </p:cNvSpPr>
          <p:nvPr/>
        </p:nvSpPr>
        <p:spPr>
          <a:xfrm>
            <a:off x="838200" y="1690688"/>
            <a:ext cx="583692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3C3C3C"/>
                </a:solidFill>
                <a:latin typeface="tahoma" panose="020B0604030504040204" pitchFamily="34" charset="0"/>
              </a:rPr>
              <a:t>参考产品：</a:t>
            </a:r>
            <a:endParaRPr lang="en-US" altLang="zh-CN" dirty="0">
              <a:solidFill>
                <a:srgbClr val="3C3C3C"/>
              </a:solidFill>
              <a:latin typeface="tahoma" panose="020B0604030504040204" pitchFamily="34" charset="0"/>
            </a:endParaRPr>
          </a:p>
          <a:p>
            <a:pPr lvl="1"/>
            <a:r>
              <a:rPr lang="zh-CN" altLang="en-US" dirty="0">
                <a:solidFill>
                  <a:srgbClr val="3C3C3C"/>
                </a:solidFill>
                <a:latin typeface="tahoma" panose="020B0604030504040204" pitchFamily="34" charset="0"/>
              </a:rPr>
              <a:t>大疆 灵眸</a:t>
            </a:r>
            <a:r>
              <a:rPr lang="en-US" altLang="zh-CN" dirty="0" err="1">
                <a:solidFill>
                  <a:srgbClr val="3C3C3C"/>
                </a:solidFill>
                <a:latin typeface="tahoma" panose="020B0604030504040204" pitchFamily="34" charset="0"/>
              </a:rPr>
              <a:t>Osmo</a:t>
            </a:r>
            <a:r>
              <a:rPr lang="en-US" altLang="zh-CN" dirty="0">
                <a:solidFill>
                  <a:srgbClr val="3C3C3C"/>
                </a:solidFill>
                <a:latin typeface="tahoma" panose="020B0604030504040204" pitchFamily="34" charset="0"/>
              </a:rPr>
              <a:t> Mobile 2 pocket</a:t>
            </a:r>
            <a:r>
              <a:rPr lang="zh-CN" altLang="en-US" dirty="0">
                <a:solidFill>
                  <a:srgbClr val="3C3C3C"/>
                </a:solidFill>
                <a:latin typeface="tahoma" panose="020B0604030504040204" pitchFamily="34" charset="0"/>
              </a:rPr>
              <a:t>防抖手持云台</a:t>
            </a:r>
            <a:endParaRPr lang="en-US" altLang="zh-CN" dirty="0">
              <a:solidFill>
                <a:srgbClr val="3C3C3C"/>
              </a:solidFill>
              <a:latin typeface="tahoma" panose="020B0604030504040204" pitchFamily="34" charset="0"/>
            </a:endParaRPr>
          </a:p>
          <a:p>
            <a:pPr lvl="1"/>
            <a:r>
              <a:rPr lang="zh-CN" altLang="en-US" dirty="0">
                <a:solidFill>
                  <a:srgbClr val="3C3C3C"/>
                </a:solidFill>
                <a:latin typeface="tahoma" panose="020B0604030504040204" pitchFamily="34" charset="0"/>
              </a:rPr>
              <a:t>大疆 灵眸</a:t>
            </a:r>
            <a:r>
              <a:rPr lang="en-US" altLang="zh-CN" dirty="0" err="1">
                <a:solidFill>
                  <a:srgbClr val="3C3C3C"/>
                </a:solidFill>
                <a:latin typeface="tahoma" panose="020B0604030504040204" pitchFamily="34" charset="0"/>
              </a:rPr>
              <a:t>Osmo</a:t>
            </a:r>
            <a:r>
              <a:rPr lang="zh-CN" altLang="en-US" dirty="0">
                <a:solidFill>
                  <a:srgbClr val="3C3C3C"/>
                </a:solidFill>
                <a:latin typeface="tahoma" panose="020B0604030504040204" pitchFamily="34" charset="0"/>
              </a:rPr>
              <a:t>口袋云台相机</a:t>
            </a:r>
          </a:p>
          <a:p>
            <a:endParaRPr lang="zh-CN" altLang="en-US" dirty="0"/>
          </a:p>
        </p:txBody>
      </p:sp>
      <p:pic>
        <p:nvPicPr>
          <p:cNvPr id="3" name="Picture 4">
            <a:extLst>
              <a:ext uri="{FF2B5EF4-FFF2-40B4-BE49-F238E27FC236}">
                <a16:creationId xmlns:a16="http://schemas.microsoft.com/office/drawing/2014/main" id="{8CDE3061-171B-485C-8F14-08E54FA92E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559" t="7849" r="16591" b="13339"/>
          <a:stretch/>
        </p:blipFill>
        <p:spPr bwMode="auto">
          <a:xfrm>
            <a:off x="3637280" y="3295466"/>
            <a:ext cx="3373120" cy="3577479"/>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C2BD2710-F560-48B7-881D-BFD29F2564C9}"/>
              </a:ext>
            </a:extLst>
          </p:cNvPr>
          <p:cNvPicPr>
            <a:picLocks noChangeAspect="1"/>
          </p:cNvPicPr>
          <p:nvPr/>
        </p:nvPicPr>
        <p:blipFill>
          <a:blip r:embed="rId4"/>
          <a:stretch>
            <a:fillRect/>
          </a:stretch>
        </p:blipFill>
        <p:spPr>
          <a:xfrm>
            <a:off x="0" y="3295467"/>
            <a:ext cx="3637280" cy="3562533"/>
          </a:xfrm>
          <a:prstGeom prst="rect">
            <a:avLst/>
          </a:prstGeom>
        </p:spPr>
      </p:pic>
    </p:spTree>
    <p:extLst>
      <p:ext uri="{BB962C8B-B14F-4D97-AF65-F5344CB8AC3E}">
        <p14:creationId xmlns:p14="http://schemas.microsoft.com/office/powerpoint/2010/main" val="2130756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D4A40E-E8E2-4E10-ACF9-4AB84CC69FA8}"/>
              </a:ext>
            </a:extLst>
          </p:cNvPr>
          <p:cNvSpPr>
            <a:spLocks noGrp="1"/>
          </p:cNvSpPr>
          <p:nvPr>
            <p:ph type="title"/>
          </p:nvPr>
        </p:nvSpPr>
        <p:spPr/>
        <p:txBody>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常用的指向性麦克风</a:t>
            </a:r>
            <a:endParaRPr lang="zh-CN" altLang="en-US" dirty="0"/>
          </a:p>
        </p:txBody>
      </p:sp>
      <p:sp>
        <p:nvSpPr>
          <p:cNvPr id="3" name="内容占位符 2">
            <a:extLst>
              <a:ext uri="{FF2B5EF4-FFF2-40B4-BE49-F238E27FC236}">
                <a16:creationId xmlns:a16="http://schemas.microsoft.com/office/drawing/2014/main" id="{866106AD-6334-4F8D-B2F6-0CF931CA5719}"/>
              </a:ext>
            </a:extLst>
          </p:cNvPr>
          <p:cNvSpPr>
            <a:spLocks noGrp="1"/>
          </p:cNvSpPr>
          <p:nvPr>
            <p:ph idx="1"/>
          </p:nvPr>
        </p:nvSpPr>
        <p:spPr>
          <a:xfrm>
            <a:off x="838200" y="1825625"/>
            <a:ext cx="6104860" cy="4351338"/>
          </a:xfrm>
        </p:spPr>
        <p:txBody>
          <a:bodyPr/>
          <a:lstStyle/>
          <a:p>
            <a:r>
              <a:rPr lang="zh-CN" altLang="en-US" i="0" dirty="0">
                <a:solidFill>
                  <a:srgbClr val="4D4D4D"/>
                </a:solidFill>
                <a:effectLst/>
                <a:latin typeface="Microsoft YaHei" panose="020B0503020204020204" pitchFamily="34" charset="-122"/>
                <a:ea typeface="Microsoft YaHei" panose="020B0503020204020204" pitchFamily="34" charset="-122"/>
              </a:rPr>
              <a:t>全向麦克风</a:t>
            </a:r>
            <a:br>
              <a:rPr lang="zh-CN" altLang="en-US" dirty="0"/>
            </a:br>
            <a:r>
              <a:rPr lang="zh-CN" altLang="en-US" i="0" dirty="0">
                <a:solidFill>
                  <a:srgbClr val="4D4D4D"/>
                </a:solidFill>
                <a:effectLst/>
                <a:latin typeface="Microsoft YaHei" panose="020B0503020204020204" pitchFamily="34" charset="-122"/>
                <a:ea typeface="Microsoft YaHei" panose="020B0503020204020204" pitchFamily="34" charset="-122"/>
              </a:rPr>
              <a:t>有些麦克风接收来自于任何方向的声音，这种麦克风叫做全向麦克风（ </a:t>
            </a:r>
            <a:r>
              <a:rPr lang="en-US" altLang="zh-CN" i="0" dirty="0">
                <a:solidFill>
                  <a:srgbClr val="4D4D4D"/>
                </a:solidFill>
                <a:effectLst/>
                <a:latin typeface="Microsoft YaHei" panose="020B0503020204020204" pitchFamily="34" charset="-122"/>
                <a:ea typeface="Microsoft YaHei" panose="020B0503020204020204" pitchFamily="34" charset="-122"/>
              </a:rPr>
              <a:t>omnidirectional microphones</a:t>
            </a:r>
            <a:r>
              <a:rPr lang="zh-CN" altLang="en-US" i="0" dirty="0">
                <a:solidFill>
                  <a:srgbClr val="4D4D4D"/>
                </a:solidFill>
                <a:effectLst/>
                <a:latin typeface="Microsoft YaHei" panose="020B0503020204020204" pitchFamily="34" charset="-122"/>
                <a:ea typeface="Microsoft YaHei" panose="020B0503020204020204" pitchFamily="34" charset="-122"/>
              </a:rPr>
              <a:t>）。不管说话的人在哪里对着麦克风说话，前后左右，从</a:t>
            </a:r>
            <a:r>
              <a:rPr lang="en-US" altLang="zh-CN" i="0" dirty="0">
                <a:solidFill>
                  <a:srgbClr val="4D4D4D"/>
                </a:solidFill>
                <a:effectLst/>
                <a:latin typeface="Microsoft YaHei" panose="020B0503020204020204" pitchFamily="34" charset="-122"/>
                <a:ea typeface="Microsoft YaHei" panose="020B0503020204020204" pitchFamily="34" charset="-122"/>
              </a:rPr>
              <a:t>0°</a:t>
            </a:r>
            <a:r>
              <a:rPr lang="zh-CN" altLang="en-US" i="0" dirty="0">
                <a:solidFill>
                  <a:srgbClr val="4D4D4D"/>
                </a:solidFill>
                <a:effectLst/>
                <a:latin typeface="Microsoft YaHei" panose="020B0503020204020204" pitchFamily="34" charset="-122"/>
                <a:ea typeface="Microsoft YaHei" panose="020B0503020204020204" pitchFamily="34" charset="-122"/>
              </a:rPr>
              <a:t>到</a:t>
            </a:r>
            <a:r>
              <a:rPr lang="en-US" altLang="zh-CN" i="0" dirty="0">
                <a:solidFill>
                  <a:srgbClr val="4D4D4D"/>
                </a:solidFill>
                <a:effectLst/>
                <a:latin typeface="Microsoft YaHei" panose="020B0503020204020204" pitchFamily="34" charset="-122"/>
                <a:ea typeface="Microsoft YaHei" panose="020B0503020204020204" pitchFamily="34" charset="-122"/>
              </a:rPr>
              <a:t>360°</a:t>
            </a:r>
            <a:r>
              <a:rPr lang="zh-CN" altLang="en-US" i="0" dirty="0">
                <a:solidFill>
                  <a:srgbClr val="4D4D4D"/>
                </a:solidFill>
                <a:effectLst/>
                <a:latin typeface="Microsoft YaHei" panose="020B0503020204020204" pitchFamily="34" charset="-122"/>
                <a:ea typeface="Microsoft YaHei" panose="020B0503020204020204" pitchFamily="34" charset="-122"/>
              </a:rPr>
              <a:t>，所有的这些声音都会以相同的灵敏度被拾取。</a:t>
            </a:r>
            <a:endParaRPr lang="zh-CN" altLang="en-US" dirty="0"/>
          </a:p>
        </p:txBody>
      </p:sp>
      <p:pic>
        <p:nvPicPr>
          <p:cNvPr id="12303" name="Picture 15">
            <a:extLst>
              <a:ext uri="{FF2B5EF4-FFF2-40B4-BE49-F238E27FC236}">
                <a16:creationId xmlns:a16="http://schemas.microsoft.com/office/drawing/2014/main" id="{73B88D4B-BE9D-4677-BF94-1A98A5758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8069" y="2243470"/>
            <a:ext cx="410527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552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4779C-4367-40C6-BC0D-F13407AF1762}"/>
              </a:ext>
            </a:extLst>
          </p:cNvPr>
          <p:cNvSpPr>
            <a:spLocks noGrp="1"/>
          </p:cNvSpPr>
          <p:nvPr>
            <p:ph type="title"/>
          </p:nvPr>
        </p:nvSpPr>
        <p:spPr/>
        <p:txBody>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常用的指向性麦克风</a:t>
            </a:r>
            <a:endParaRPr lang="zh-CN" altLang="en-US" dirty="0"/>
          </a:p>
        </p:txBody>
      </p:sp>
      <p:sp>
        <p:nvSpPr>
          <p:cNvPr id="3" name="内容占位符 2">
            <a:extLst>
              <a:ext uri="{FF2B5EF4-FFF2-40B4-BE49-F238E27FC236}">
                <a16:creationId xmlns:a16="http://schemas.microsoft.com/office/drawing/2014/main" id="{507680EC-7DB9-4F6F-8729-706A999683C9}"/>
              </a:ext>
            </a:extLst>
          </p:cNvPr>
          <p:cNvSpPr>
            <a:spLocks noGrp="1"/>
          </p:cNvSpPr>
          <p:nvPr>
            <p:ph idx="1"/>
          </p:nvPr>
        </p:nvSpPr>
        <p:spPr>
          <a:xfrm>
            <a:off x="838200" y="1825625"/>
            <a:ext cx="5498805" cy="4351338"/>
          </a:xfrm>
        </p:spPr>
        <p:txBody>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单向麦克风</a:t>
            </a:r>
            <a:br>
              <a:rPr lang="zh-CN" altLang="en-US" dirty="0"/>
            </a:br>
            <a:r>
              <a:rPr lang="zh-CN" altLang="en-US" b="0" i="0" dirty="0">
                <a:solidFill>
                  <a:srgbClr val="4D4D4D"/>
                </a:solidFill>
                <a:effectLst/>
                <a:latin typeface="Microsoft YaHei" panose="020B0503020204020204" pitchFamily="34" charset="-122"/>
                <a:ea typeface="Microsoft YaHei" panose="020B0503020204020204" pitchFamily="34" charset="-122"/>
              </a:rPr>
              <a:t>其他的一些麦克风是单向的（ </a:t>
            </a:r>
            <a:r>
              <a:rPr lang="en-US" altLang="zh-CN" b="1" i="0" dirty="0">
                <a:solidFill>
                  <a:srgbClr val="4D4D4D"/>
                </a:solidFill>
                <a:effectLst/>
                <a:latin typeface="Microsoft YaHei" panose="020B0503020204020204" pitchFamily="34" charset="-122"/>
                <a:ea typeface="Microsoft YaHei" panose="020B0503020204020204" pitchFamily="34" charset="-122"/>
              </a:rPr>
              <a:t>unidirectional</a:t>
            </a:r>
            <a:r>
              <a:rPr lang="zh-CN" altLang="en-US" b="0" i="0" dirty="0">
                <a:solidFill>
                  <a:srgbClr val="4D4D4D"/>
                </a:solidFill>
                <a:effectLst/>
                <a:latin typeface="Microsoft YaHei" panose="020B0503020204020204" pitchFamily="34" charset="-122"/>
                <a:ea typeface="Microsoft YaHei" panose="020B0503020204020204" pitchFamily="34" charset="-122"/>
              </a:rPr>
              <a:t>），他们仅仅接收从指定方向来的声音。当人们对着单向麦克风说话时，要慎重选择对着麦克风的方向。我们必须要对着“接收方向”说话来获得更好的声音增益，任何不同于此方向的声音都会被削弱接收，这也就意味着增益很小。</a:t>
            </a:r>
            <a:endParaRPr lang="zh-CN" altLang="en-US" dirty="0"/>
          </a:p>
        </p:txBody>
      </p:sp>
      <p:pic>
        <p:nvPicPr>
          <p:cNvPr id="15362" name="Picture 2">
            <a:extLst>
              <a:ext uri="{FF2B5EF4-FFF2-40B4-BE49-F238E27FC236}">
                <a16:creationId xmlns:a16="http://schemas.microsoft.com/office/drawing/2014/main" id="{8F0BDD20-EDF9-476E-AC00-5C7EA7597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1965" y="2283460"/>
            <a:ext cx="379095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613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7C4CF-C86F-405B-ACD1-6ED6C99E844F}"/>
              </a:ext>
            </a:extLst>
          </p:cNvPr>
          <p:cNvSpPr>
            <a:spLocks noGrp="1"/>
          </p:cNvSpPr>
          <p:nvPr>
            <p:ph type="title"/>
          </p:nvPr>
        </p:nvSpPr>
        <p:spPr/>
        <p:txBody>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常用的指向性麦克风</a:t>
            </a:r>
            <a:endParaRPr lang="zh-CN" altLang="en-US" dirty="0"/>
          </a:p>
        </p:txBody>
      </p:sp>
      <p:sp>
        <p:nvSpPr>
          <p:cNvPr id="3" name="内容占位符 2">
            <a:extLst>
              <a:ext uri="{FF2B5EF4-FFF2-40B4-BE49-F238E27FC236}">
                <a16:creationId xmlns:a16="http://schemas.microsoft.com/office/drawing/2014/main" id="{5D635C8F-0A09-46E7-B92C-D69D11934DE7}"/>
              </a:ext>
            </a:extLst>
          </p:cNvPr>
          <p:cNvSpPr>
            <a:spLocks noGrp="1"/>
          </p:cNvSpPr>
          <p:nvPr>
            <p:ph idx="1"/>
          </p:nvPr>
        </p:nvSpPr>
        <p:spPr>
          <a:xfrm>
            <a:off x="838200" y="1825625"/>
            <a:ext cx="4680098" cy="4351338"/>
          </a:xfrm>
        </p:spPr>
        <p:txBody>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双向麦克风</a:t>
            </a:r>
            <a:br>
              <a:rPr lang="zh-CN" altLang="en-US" dirty="0"/>
            </a:br>
            <a:r>
              <a:rPr lang="zh-CN" altLang="en-US" b="0" i="0" dirty="0">
                <a:solidFill>
                  <a:srgbClr val="4D4D4D"/>
                </a:solidFill>
                <a:effectLst/>
                <a:latin typeface="Microsoft YaHei" panose="020B0503020204020204" pitchFamily="34" charset="-122"/>
                <a:ea typeface="Microsoft YaHei" panose="020B0503020204020204" pitchFamily="34" charset="-122"/>
              </a:rPr>
              <a:t>另外一种麦克风叫做双向麦克风（</a:t>
            </a:r>
            <a:r>
              <a:rPr lang="en-US" altLang="zh-CN" b="1" i="0" dirty="0">
                <a:solidFill>
                  <a:srgbClr val="4D4D4D"/>
                </a:solidFill>
                <a:effectLst/>
                <a:latin typeface="Microsoft YaHei" panose="020B0503020204020204" pitchFamily="34" charset="-122"/>
                <a:ea typeface="Microsoft YaHei" panose="020B0503020204020204" pitchFamily="34" charset="-122"/>
              </a:rPr>
              <a:t>bidirectional microphone</a:t>
            </a:r>
            <a:r>
              <a:rPr lang="zh-CN" altLang="en-US" b="0" i="0" dirty="0">
                <a:solidFill>
                  <a:srgbClr val="4D4D4D"/>
                </a:solidFill>
                <a:effectLst/>
                <a:latin typeface="Microsoft YaHei" panose="020B0503020204020204" pitchFamily="34" charset="-122"/>
                <a:ea typeface="Microsoft YaHei" panose="020B0503020204020204" pitchFamily="34" charset="-122"/>
              </a:rPr>
              <a:t>），这种麦克风可以很好的接收来自于前向和后向的声音，但是两侧的声音增益很小。他在隔膜的相对两侧拾取具有相等灵敏度的声波，与隔膜成直角的指向</a:t>
            </a:r>
            <a:r>
              <a:rPr lang="en-US" altLang="zh-CN" b="0" i="0" dirty="0">
                <a:solidFill>
                  <a:srgbClr val="4D4D4D"/>
                </a:solidFill>
                <a:effectLst/>
                <a:latin typeface="Microsoft YaHei" panose="020B0503020204020204" pitchFamily="34" charset="-122"/>
                <a:ea typeface="Microsoft YaHei" panose="020B0503020204020204" pitchFamily="34" charset="-122"/>
              </a:rPr>
              <a:t>null</a:t>
            </a:r>
            <a:r>
              <a:rPr lang="zh-CN" altLang="en-US" b="0" i="0" dirty="0">
                <a:solidFill>
                  <a:srgbClr val="4D4D4D"/>
                </a:solidFill>
                <a:effectLst/>
                <a:latin typeface="Microsoft YaHei" panose="020B0503020204020204" pitchFamily="34" charset="-122"/>
                <a:ea typeface="Microsoft YaHei" panose="020B0503020204020204" pitchFamily="34" charset="-122"/>
              </a:rPr>
              <a:t>。</a:t>
            </a:r>
            <a:endParaRPr lang="zh-CN" altLang="en-US" dirty="0"/>
          </a:p>
        </p:txBody>
      </p:sp>
      <p:pic>
        <p:nvPicPr>
          <p:cNvPr id="14338" name="Picture 2">
            <a:extLst>
              <a:ext uri="{FF2B5EF4-FFF2-40B4-BE49-F238E27FC236}">
                <a16:creationId xmlns:a16="http://schemas.microsoft.com/office/drawing/2014/main" id="{DDEB936A-61C0-45C5-A64F-9CEECB6AB2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030" y="1919288"/>
            <a:ext cx="44577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632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E9A33-703A-4FDE-989A-B3F64D5E3F08}"/>
              </a:ext>
            </a:extLst>
          </p:cNvPr>
          <p:cNvSpPr>
            <a:spLocks noGrp="1"/>
          </p:cNvSpPr>
          <p:nvPr>
            <p:ph type="title"/>
          </p:nvPr>
        </p:nvSpPr>
        <p:spPr/>
        <p:txBody>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常用的指向性麦克风</a:t>
            </a:r>
            <a:endParaRPr lang="zh-CN" altLang="en-US" dirty="0"/>
          </a:p>
        </p:txBody>
      </p:sp>
      <p:sp>
        <p:nvSpPr>
          <p:cNvPr id="3" name="内容占位符 2">
            <a:extLst>
              <a:ext uri="{FF2B5EF4-FFF2-40B4-BE49-F238E27FC236}">
                <a16:creationId xmlns:a16="http://schemas.microsoft.com/office/drawing/2014/main" id="{2E8D79EC-F4CD-4D43-B44D-B285A3332449}"/>
              </a:ext>
            </a:extLst>
          </p:cNvPr>
          <p:cNvSpPr>
            <a:spLocks noGrp="1"/>
          </p:cNvSpPr>
          <p:nvPr>
            <p:ph idx="1"/>
          </p:nvPr>
        </p:nvSpPr>
        <p:spPr>
          <a:xfrm>
            <a:off x="838200" y="1825625"/>
            <a:ext cx="4465320" cy="4351338"/>
          </a:xfrm>
        </p:spPr>
        <p:txBody>
          <a:bodyPr/>
          <a:lstStyle/>
          <a:p>
            <a:r>
              <a:rPr lang="zh-CN" altLang="en-US" b="0" i="0" dirty="0">
                <a:solidFill>
                  <a:srgbClr val="4D4D4D"/>
                </a:solidFill>
                <a:effectLst/>
                <a:latin typeface="Microsoft YaHei" panose="020B0503020204020204" pitchFamily="34" charset="-122"/>
                <a:ea typeface="Microsoft YaHei" panose="020B0503020204020204" pitchFamily="34" charset="-122"/>
              </a:rPr>
              <a:t>心型麦克风</a:t>
            </a:r>
            <a:br>
              <a:rPr lang="zh-CN" altLang="en-US" dirty="0"/>
            </a:br>
            <a:r>
              <a:rPr lang="zh-CN" altLang="en-US" b="0" i="0" dirty="0">
                <a:solidFill>
                  <a:srgbClr val="4D4D4D"/>
                </a:solidFill>
                <a:effectLst/>
                <a:latin typeface="Microsoft YaHei" panose="020B0503020204020204" pitchFamily="34" charset="-122"/>
                <a:ea typeface="Microsoft YaHei" panose="020B0503020204020204" pitchFamily="34" charset="-122"/>
              </a:rPr>
              <a:t>另外一种是心型麦克风（ </a:t>
            </a:r>
            <a:r>
              <a:rPr lang="en-US" altLang="zh-CN" b="1" i="0" dirty="0">
                <a:solidFill>
                  <a:srgbClr val="4D4D4D"/>
                </a:solidFill>
                <a:effectLst/>
                <a:latin typeface="Microsoft YaHei" panose="020B0503020204020204" pitchFamily="34" charset="-122"/>
                <a:ea typeface="Microsoft YaHei" panose="020B0503020204020204" pitchFamily="34" charset="-122"/>
              </a:rPr>
              <a:t>cardioid microphone</a:t>
            </a:r>
            <a:r>
              <a:rPr lang="zh-CN" altLang="en-US" b="0" i="0" dirty="0">
                <a:solidFill>
                  <a:srgbClr val="4D4D4D"/>
                </a:solidFill>
                <a:effectLst/>
                <a:latin typeface="Microsoft YaHei" panose="020B0503020204020204" pitchFamily="34" charset="-122"/>
                <a:ea typeface="Microsoft YaHei" panose="020B0503020204020204" pitchFamily="34" charset="-122"/>
              </a:rPr>
              <a:t>），它可以接收来自于前方和两侧的声音，但是后面的声音的增益很小。事实上，他们名字来源于他们的声音拾取方向，非常的像一个心。</a:t>
            </a:r>
            <a:endParaRPr lang="zh-CN" altLang="en-US" dirty="0"/>
          </a:p>
        </p:txBody>
      </p:sp>
      <p:pic>
        <p:nvPicPr>
          <p:cNvPr id="13314" name="Picture 2">
            <a:extLst>
              <a:ext uri="{FF2B5EF4-FFF2-40B4-BE49-F238E27FC236}">
                <a16:creationId xmlns:a16="http://schemas.microsoft.com/office/drawing/2014/main" id="{F2B69C66-4DA6-43DC-A78C-BFF6B16E9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793" y="1998345"/>
            <a:ext cx="4600575"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62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A4C7E-AF4E-4C26-BB13-27384DEAB735}"/>
              </a:ext>
            </a:extLst>
          </p:cNvPr>
          <p:cNvSpPr>
            <a:spLocks noGrp="1"/>
          </p:cNvSpPr>
          <p:nvPr>
            <p:ph type="title"/>
          </p:nvPr>
        </p:nvSpPr>
        <p:spPr/>
        <p:txBody>
          <a:bodyPr/>
          <a:lstStyle/>
          <a:p>
            <a:r>
              <a:rPr lang="en-US" altLang="zh-CN" dirty="0" err="1"/>
              <a:t>Beforming</a:t>
            </a:r>
            <a:r>
              <a:rPr lang="zh-CN" altLang="en-US" dirty="0"/>
              <a:t>原理</a:t>
            </a:r>
          </a:p>
        </p:txBody>
      </p:sp>
      <p:sp>
        <p:nvSpPr>
          <p:cNvPr id="3" name="内容占位符 2">
            <a:extLst>
              <a:ext uri="{FF2B5EF4-FFF2-40B4-BE49-F238E27FC236}">
                <a16:creationId xmlns:a16="http://schemas.microsoft.com/office/drawing/2014/main" id="{B11DFDE0-8AEA-4663-BC8A-402F564774C5}"/>
              </a:ext>
            </a:extLst>
          </p:cNvPr>
          <p:cNvSpPr>
            <a:spLocks noGrp="1"/>
          </p:cNvSpPr>
          <p:nvPr>
            <p:ph idx="1"/>
          </p:nvPr>
        </p:nvSpPr>
        <p:spPr>
          <a:xfrm>
            <a:off x="708658" y="2161309"/>
            <a:ext cx="10645141" cy="4097251"/>
          </a:xfrm>
        </p:spPr>
        <p:txBody>
          <a:bodyPr>
            <a:normAutofit fontScale="92500"/>
          </a:bodyPr>
          <a:lstStyle/>
          <a:p>
            <a:pPr algn="l"/>
            <a:r>
              <a:rPr lang="zh-CN" altLang="en-US" sz="2400" b="1" i="0" dirty="0">
                <a:solidFill>
                  <a:srgbClr val="535353"/>
                </a:solidFill>
                <a:effectLst/>
                <a:ea typeface="等线 Light" panose="02010600030101010101" pitchFamily="2" charset="-122"/>
              </a:rPr>
              <a:t>波束形成（</a:t>
            </a:r>
            <a:r>
              <a:rPr lang="en-US" altLang="zh-CN" sz="2400" b="1" i="0" dirty="0">
                <a:solidFill>
                  <a:srgbClr val="535353"/>
                </a:solidFill>
                <a:effectLst/>
                <a:ea typeface="等线 Light" panose="02010600030101010101" pitchFamily="2" charset="-122"/>
              </a:rPr>
              <a:t>Beamforming</a:t>
            </a:r>
            <a:r>
              <a:rPr lang="zh-CN" altLang="en-US" sz="2400" b="1" i="0" dirty="0">
                <a:solidFill>
                  <a:srgbClr val="535353"/>
                </a:solidFill>
                <a:effectLst/>
                <a:ea typeface="等线 Light" panose="02010600030101010101" pitchFamily="2" charset="-122"/>
              </a:rPr>
              <a:t>）</a:t>
            </a:r>
            <a:endParaRPr lang="zh-CN" altLang="en-US" sz="2400" b="0" i="0" dirty="0">
              <a:solidFill>
                <a:srgbClr val="535353"/>
              </a:solidFill>
              <a:effectLst/>
              <a:ea typeface="等线 Light" panose="02010600030101010101" pitchFamily="2" charset="-122"/>
            </a:endParaRPr>
          </a:p>
          <a:p>
            <a:pPr algn="l"/>
            <a:r>
              <a:rPr lang="zh-CN" altLang="en-US" b="0" i="0" dirty="0">
                <a:solidFill>
                  <a:srgbClr val="535353"/>
                </a:solidFill>
                <a:effectLst/>
                <a:ea typeface="等线 Light" panose="02010600030101010101" pitchFamily="2" charset="-122"/>
              </a:rPr>
              <a:t>基于最大输出功率的可控波束形成技术 </a:t>
            </a:r>
            <a:r>
              <a:rPr lang="en-US" altLang="zh-CN" b="0" i="0" dirty="0">
                <a:solidFill>
                  <a:srgbClr val="535353"/>
                </a:solidFill>
                <a:effectLst/>
                <a:ea typeface="等线 Light" panose="02010600030101010101" pitchFamily="2" charset="-122"/>
              </a:rPr>
              <a:t>Beamforming</a:t>
            </a:r>
            <a:r>
              <a:rPr lang="zh-CN" altLang="en-US" b="0" i="0" dirty="0">
                <a:solidFill>
                  <a:srgbClr val="535353"/>
                </a:solidFill>
                <a:effectLst/>
                <a:ea typeface="等线 Light" panose="02010600030101010101" pitchFamily="2" charset="-122"/>
              </a:rPr>
              <a:t>，它的基本思想就是将各阵元采集来的信号进行加权求和形成波束，通过搜索声源的可能位置来引导该波束，修改权值使得传声器阵列的输出信号功率最大。这种方法既能在时域中使用，也能在频域中使用。它在时域中的时间平移等价于在频域中的相位延迟。在频域处理中，首先使用一个包含自谱和互谱的矩阵，我们称之为互谱矩阵</a:t>
            </a:r>
            <a:r>
              <a:rPr lang="en-US" altLang="zh-CN" b="0" i="0" dirty="0">
                <a:solidFill>
                  <a:srgbClr val="535353"/>
                </a:solidFill>
                <a:effectLst/>
                <a:ea typeface="等线 Light" panose="02010600030101010101" pitchFamily="2" charset="-122"/>
              </a:rPr>
              <a:t>(Cross-Spectral Matrix</a:t>
            </a:r>
            <a:r>
              <a:rPr lang="zh-CN" altLang="en-US" b="0" i="0" dirty="0">
                <a:solidFill>
                  <a:srgbClr val="535353"/>
                </a:solidFill>
                <a:effectLst/>
                <a:ea typeface="等线 Light" panose="02010600030101010101" pitchFamily="2" charset="-122"/>
              </a:rPr>
              <a:t>，</a:t>
            </a:r>
            <a:r>
              <a:rPr lang="en-US" altLang="zh-CN" b="0" i="0" dirty="0">
                <a:solidFill>
                  <a:srgbClr val="535353"/>
                </a:solidFill>
                <a:effectLst/>
                <a:ea typeface="等线 Light" panose="02010600030101010101" pitchFamily="2" charset="-122"/>
              </a:rPr>
              <a:t>CSM)</a:t>
            </a:r>
            <a:r>
              <a:rPr lang="zh-CN" altLang="en-US" b="0" i="0" dirty="0">
                <a:solidFill>
                  <a:srgbClr val="535353"/>
                </a:solidFill>
                <a:effectLst/>
                <a:ea typeface="等线 Light" panose="02010600030101010101" pitchFamily="2" charset="-122"/>
              </a:rPr>
              <a:t>。在每个感兴趣频率之处，阵列信号的处理给出了在每个给定的空间扫描网格点上或每个信号到达方向</a:t>
            </a:r>
            <a:r>
              <a:rPr lang="en-US" altLang="zh-CN" b="0" i="0" dirty="0">
                <a:solidFill>
                  <a:srgbClr val="535353"/>
                </a:solidFill>
                <a:effectLst/>
                <a:ea typeface="等线 Light" panose="02010600030101010101" pitchFamily="2" charset="-122"/>
              </a:rPr>
              <a:t>(Direction </a:t>
            </a:r>
            <a:r>
              <a:rPr lang="en-US" altLang="zh-CN" b="0" i="0" dirty="0" err="1">
                <a:solidFill>
                  <a:srgbClr val="535353"/>
                </a:solidFill>
                <a:effectLst/>
                <a:ea typeface="等线 Light" panose="02010600030101010101" pitchFamily="2" charset="-122"/>
              </a:rPr>
              <a:t>ofArrival</a:t>
            </a:r>
            <a:r>
              <a:rPr lang="zh-CN" altLang="en-US" b="0" i="0" dirty="0">
                <a:solidFill>
                  <a:srgbClr val="535353"/>
                </a:solidFill>
                <a:effectLst/>
                <a:ea typeface="等线 Light" panose="02010600030101010101" pitchFamily="2" charset="-122"/>
              </a:rPr>
              <a:t>，</a:t>
            </a:r>
            <a:r>
              <a:rPr lang="en-US" altLang="zh-CN" b="0" i="0" dirty="0">
                <a:solidFill>
                  <a:srgbClr val="535353"/>
                </a:solidFill>
                <a:effectLst/>
                <a:ea typeface="等线 Light" panose="02010600030101010101" pitchFamily="2" charset="-122"/>
              </a:rPr>
              <a:t>DOA)</a:t>
            </a:r>
            <a:r>
              <a:rPr lang="zh-CN" altLang="en-US" b="0" i="0" dirty="0">
                <a:solidFill>
                  <a:srgbClr val="535353"/>
                </a:solidFill>
                <a:effectLst/>
                <a:ea typeface="等线 Light" panose="02010600030101010101" pitchFamily="2" charset="-122"/>
              </a:rPr>
              <a:t>的能量水平。因此，阵列表示了一种与声源分布相关联的响应求和后的数量。这种方法适用于大型麦克风阵列，对测试环境适应性强。</a:t>
            </a:r>
          </a:p>
        </p:txBody>
      </p:sp>
      <p:pic>
        <p:nvPicPr>
          <p:cNvPr id="16388" name="Picture 4">
            <a:extLst>
              <a:ext uri="{FF2B5EF4-FFF2-40B4-BE49-F238E27FC236}">
                <a16:creationId xmlns:a16="http://schemas.microsoft.com/office/drawing/2014/main" id="{84033C4D-F356-41A2-AE70-820C18EB2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442" y="66040"/>
            <a:ext cx="52387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487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DD90F-96EF-43A8-9C22-B661CB913684}"/>
              </a:ext>
            </a:extLst>
          </p:cNvPr>
          <p:cNvSpPr>
            <a:spLocks noGrp="1"/>
          </p:cNvSpPr>
          <p:nvPr>
            <p:ph type="title"/>
          </p:nvPr>
        </p:nvSpPr>
        <p:spPr/>
        <p:txBody>
          <a:bodyPr/>
          <a:lstStyle/>
          <a:p>
            <a:endParaRPr lang="zh-CN" altLang="en-US"/>
          </a:p>
        </p:txBody>
      </p:sp>
      <p:pic>
        <p:nvPicPr>
          <p:cNvPr id="8194" name="Picture 2">
            <a:extLst>
              <a:ext uri="{FF2B5EF4-FFF2-40B4-BE49-F238E27FC236}">
                <a16:creationId xmlns:a16="http://schemas.microsoft.com/office/drawing/2014/main" id="{3B862E74-9AF8-490F-8F2B-3B862F8E6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144" y="2418076"/>
            <a:ext cx="6501839" cy="366744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在这里插入图片描述">
            <a:extLst>
              <a:ext uri="{FF2B5EF4-FFF2-40B4-BE49-F238E27FC236}">
                <a16:creationId xmlns:a16="http://schemas.microsoft.com/office/drawing/2014/main" id="{0E59B9B1-56E9-4A7F-86AE-8A3581C405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36375" y="2418077"/>
            <a:ext cx="4964465" cy="366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84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6086F-3E0D-4CFF-B07F-3223669C4FB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A45DB65-6DF6-4053-99D9-C45B20E6ECCA}"/>
              </a:ext>
            </a:extLst>
          </p:cNvPr>
          <p:cNvSpPr>
            <a:spLocks noGrp="1"/>
          </p:cNvSpPr>
          <p:nvPr>
            <p:ph idx="1"/>
          </p:nvPr>
        </p:nvSpPr>
        <p:spPr/>
        <p:txBody>
          <a:bodyPr/>
          <a:lstStyle/>
          <a:p>
            <a:r>
              <a:rPr lang="zh-CN" altLang="en-US" dirty="0"/>
              <a:t>混响</a:t>
            </a:r>
          </a:p>
        </p:txBody>
      </p:sp>
      <p:pic>
        <p:nvPicPr>
          <p:cNvPr id="5" name="Picture 4">
            <a:extLst>
              <a:ext uri="{FF2B5EF4-FFF2-40B4-BE49-F238E27FC236}">
                <a16:creationId xmlns:a16="http://schemas.microsoft.com/office/drawing/2014/main" id="{9DB08417-F0C6-40E4-81D9-0A25AD408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22538"/>
            <a:ext cx="467677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758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C7F46-131C-4C83-84B4-8CC443E7B5E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5EFCFF5-F2FB-41AC-B935-E9863C990A60}"/>
              </a:ext>
            </a:extLst>
          </p:cNvPr>
          <p:cNvSpPr>
            <a:spLocks noGrp="1"/>
          </p:cNvSpPr>
          <p:nvPr>
            <p:ph idx="1"/>
          </p:nvPr>
        </p:nvSpPr>
        <p:spPr/>
        <p:txBody>
          <a:bodyPr/>
          <a:lstStyle/>
          <a:p>
            <a:r>
              <a:rPr lang="en-US" altLang="zh-CN" dirty="0"/>
              <a:t>ANS</a:t>
            </a:r>
            <a:r>
              <a:rPr lang="zh-CN" altLang="en-US" dirty="0"/>
              <a:t>自动噪音抑制</a:t>
            </a:r>
            <a:r>
              <a:rPr lang="en-US" altLang="zh-CN" dirty="0"/>
              <a:t> </a:t>
            </a:r>
            <a:r>
              <a:rPr lang="zh-CN" altLang="en-US" b="0" i="0" dirty="0">
                <a:solidFill>
                  <a:srgbClr val="4D4D4D"/>
                </a:solidFill>
                <a:effectLst/>
                <a:latin typeface="Microsoft YaHei" panose="020B0503020204020204" pitchFamily="34" charset="-122"/>
                <a:ea typeface="Microsoft YaHei" panose="020B0503020204020204" pitchFamily="34" charset="-122"/>
              </a:rPr>
              <a:t>（</a:t>
            </a:r>
            <a:r>
              <a:rPr lang="en-US" altLang="zh-CN" b="0" i="0" dirty="0">
                <a:solidFill>
                  <a:srgbClr val="4D4D4D"/>
                </a:solidFill>
                <a:effectLst/>
                <a:latin typeface="Microsoft YaHei" panose="020B0503020204020204" pitchFamily="34" charset="-122"/>
                <a:ea typeface="Microsoft YaHei" panose="020B0503020204020204" pitchFamily="34" charset="-122"/>
              </a:rPr>
              <a:t>Automatic Noise Suppression</a:t>
            </a:r>
            <a:r>
              <a:rPr lang="zh-CN" altLang="en-US" b="0" i="0" dirty="0">
                <a:solidFill>
                  <a:srgbClr val="4D4D4D"/>
                </a:solidFill>
                <a:effectLst/>
                <a:latin typeface="Microsoft YaHei" panose="020B0503020204020204" pitchFamily="34" charset="-122"/>
                <a:ea typeface="Microsoft YaHei" panose="020B0503020204020204" pitchFamily="34" charset="-122"/>
              </a:rPr>
              <a:t>）</a:t>
            </a:r>
            <a:endParaRPr lang="zh-CN" altLang="en-US" dirty="0"/>
          </a:p>
        </p:txBody>
      </p:sp>
    </p:spTree>
    <p:extLst>
      <p:ext uri="{BB962C8B-B14F-4D97-AF65-F5344CB8AC3E}">
        <p14:creationId xmlns:p14="http://schemas.microsoft.com/office/powerpoint/2010/main" val="1366353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21A3FA-FE6F-4F45-8601-C291FD4F5C2F}"/>
              </a:ext>
            </a:extLst>
          </p:cNvPr>
          <p:cNvSpPr>
            <a:spLocks noGrp="1"/>
          </p:cNvSpPr>
          <p:nvPr>
            <p:ph type="title"/>
          </p:nvPr>
        </p:nvSpPr>
        <p:spPr/>
        <p:txBody>
          <a:bodyPr/>
          <a:lstStyle/>
          <a:p>
            <a:endParaRPr lang="zh-CN" altLang="en-US"/>
          </a:p>
        </p:txBody>
      </p:sp>
      <p:sp>
        <p:nvSpPr>
          <p:cNvPr id="6" name="椭圆 5">
            <a:extLst>
              <a:ext uri="{FF2B5EF4-FFF2-40B4-BE49-F238E27FC236}">
                <a16:creationId xmlns:a16="http://schemas.microsoft.com/office/drawing/2014/main" id="{32FD4B81-3D7D-478B-9FF8-627604444EC4}"/>
              </a:ext>
            </a:extLst>
          </p:cNvPr>
          <p:cNvSpPr/>
          <p:nvPr/>
        </p:nvSpPr>
        <p:spPr>
          <a:xfrm>
            <a:off x="1386043" y="2667000"/>
            <a:ext cx="2062480" cy="2062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麦克风阵列</a:t>
            </a:r>
          </a:p>
        </p:txBody>
      </p:sp>
      <p:sp>
        <p:nvSpPr>
          <p:cNvPr id="7" name="箭头: 右 6">
            <a:extLst>
              <a:ext uri="{FF2B5EF4-FFF2-40B4-BE49-F238E27FC236}">
                <a16:creationId xmlns:a16="http://schemas.microsoft.com/office/drawing/2014/main" id="{B2FD89AE-BD63-4915-89E0-BC921F5C2817}"/>
              </a:ext>
            </a:extLst>
          </p:cNvPr>
          <p:cNvSpPr/>
          <p:nvPr/>
        </p:nvSpPr>
        <p:spPr>
          <a:xfrm>
            <a:off x="3454400" y="3627120"/>
            <a:ext cx="1066800" cy="711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A7A25D3-2B33-44A7-B914-464080CC1C08}"/>
              </a:ext>
            </a:extLst>
          </p:cNvPr>
          <p:cNvSpPr/>
          <p:nvPr/>
        </p:nvSpPr>
        <p:spPr>
          <a:xfrm>
            <a:off x="4521200" y="3041729"/>
            <a:ext cx="1778000" cy="11707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拾音降噪</a:t>
            </a:r>
          </a:p>
        </p:txBody>
      </p:sp>
      <p:sp>
        <p:nvSpPr>
          <p:cNvPr id="9" name="箭头: 右 8">
            <a:extLst>
              <a:ext uri="{FF2B5EF4-FFF2-40B4-BE49-F238E27FC236}">
                <a16:creationId xmlns:a16="http://schemas.microsoft.com/office/drawing/2014/main" id="{39E4BE71-E935-446A-9845-29B0AE18D84E}"/>
              </a:ext>
            </a:extLst>
          </p:cNvPr>
          <p:cNvSpPr/>
          <p:nvPr/>
        </p:nvSpPr>
        <p:spPr>
          <a:xfrm rot="20033062">
            <a:off x="6062063" y="2808637"/>
            <a:ext cx="86194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云形 9">
            <a:extLst>
              <a:ext uri="{FF2B5EF4-FFF2-40B4-BE49-F238E27FC236}">
                <a16:creationId xmlns:a16="http://schemas.microsoft.com/office/drawing/2014/main" id="{7B05C2A0-0C37-4E40-AEB2-009FBBF216CC}"/>
              </a:ext>
            </a:extLst>
          </p:cNvPr>
          <p:cNvSpPr/>
          <p:nvPr/>
        </p:nvSpPr>
        <p:spPr>
          <a:xfrm>
            <a:off x="6837680" y="1798558"/>
            <a:ext cx="2113280" cy="1202529"/>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t>语音识别</a:t>
            </a:r>
          </a:p>
        </p:txBody>
      </p:sp>
      <p:sp>
        <p:nvSpPr>
          <p:cNvPr id="12" name="矩形 11">
            <a:extLst>
              <a:ext uri="{FF2B5EF4-FFF2-40B4-BE49-F238E27FC236}">
                <a16:creationId xmlns:a16="http://schemas.microsoft.com/office/drawing/2014/main" id="{32B35032-D8B3-4D15-BD6A-6DF8E1497A97}"/>
              </a:ext>
            </a:extLst>
          </p:cNvPr>
          <p:cNvSpPr/>
          <p:nvPr/>
        </p:nvSpPr>
        <p:spPr>
          <a:xfrm>
            <a:off x="9603527" y="2491144"/>
            <a:ext cx="1532567" cy="2414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显示终端</a:t>
            </a:r>
            <a:endParaRPr lang="en-US" altLang="zh-CN" dirty="0"/>
          </a:p>
          <a:p>
            <a:pPr algn="ctr"/>
            <a:endParaRPr lang="en-US" altLang="zh-CN" dirty="0"/>
          </a:p>
          <a:p>
            <a:pPr algn="ctr"/>
            <a:r>
              <a:rPr lang="zh-CN" altLang="en-US" dirty="0"/>
              <a:t>显示文字</a:t>
            </a:r>
          </a:p>
        </p:txBody>
      </p:sp>
      <p:sp>
        <p:nvSpPr>
          <p:cNvPr id="14" name="箭头: 右 13">
            <a:extLst>
              <a:ext uri="{FF2B5EF4-FFF2-40B4-BE49-F238E27FC236}">
                <a16:creationId xmlns:a16="http://schemas.microsoft.com/office/drawing/2014/main" id="{EE1E5F62-2FBC-438E-9352-EDEB3F2ABD1E}"/>
              </a:ext>
            </a:extLst>
          </p:cNvPr>
          <p:cNvSpPr/>
          <p:nvPr/>
        </p:nvSpPr>
        <p:spPr>
          <a:xfrm rot="2508941">
            <a:off x="8836110" y="2629774"/>
            <a:ext cx="86194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5264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D850D-F8EA-4CDC-B023-76713BE0D76E}"/>
              </a:ext>
            </a:extLst>
          </p:cNvPr>
          <p:cNvSpPr>
            <a:spLocks noGrp="1"/>
          </p:cNvSpPr>
          <p:nvPr>
            <p:ph type="title"/>
          </p:nvPr>
        </p:nvSpPr>
        <p:spPr/>
        <p:txBody>
          <a:bodyPr/>
          <a:lstStyle/>
          <a:p>
            <a:r>
              <a:rPr lang="zh-CN" altLang="en-US" dirty="0"/>
              <a:t>降噪录音麦克风</a:t>
            </a:r>
            <a:r>
              <a:rPr lang="en-US" altLang="zh-CN" dirty="0"/>
              <a:t>/</a:t>
            </a:r>
            <a:r>
              <a:rPr lang="zh-CN" altLang="en-US" dirty="0"/>
              <a:t>直播应用</a:t>
            </a:r>
            <a:r>
              <a:rPr lang="en-US" altLang="zh-CN" dirty="0"/>
              <a:t>--</a:t>
            </a:r>
            <a:r>
              <a:rPr lang="zh-CN" altLang="en-US" b="0" i="0" dirty="0">
                <a:solidFill>
                  <a:srgbClr val="1A1A1A"/>
                </a:solidFill>
                <a:effectLst/>
                <a:latin typeface="-apple-system"/>
              </a:rPr>
              <a:t>户外采访</a:t>
            </a:r>
            <a:endParaRPr lang="zh-CN" altLang="en-US" dirty="0"/>
          </a:p>
        </p:txBody>
      </p:sp>
      <p:sp>
        <p:nvSpPr>
          <p:cNvPr id="3" name="内容占位符 2">
            <a:extLst>
              <a:ext uri="{FF2B5EF4-FFF2-40B4-BE49-F238E27FC236}">
                <a16:creationId xmlns:a16="http://schemas.microsoft.com/office/drawing/2014/main" id="{A75535D7-89C5-455E-B80E-CC768D67FA0F}"/>
              </a:ext>
            </a:extLst>
          </p:cNvPr>
          <p:cNvSpPr>
            <a:spLocks noGrp="1"/>
          </p:cNvSpPr>
          <p:nvPr>
            <p:ph idx="1"/>
          </p:nvPr>
        </p:nvSpPr>
        <p:spPr>
          <a:xfrm>
            <a:off x="838200" y="1825625"/>
            <a:ext cx="3906685" cy="4351338"/>
          </a:xfrm>
        </p:spPr>
        <p:txBody>
          <a:bodyPr/>
          <a:lstStyle/>
          <a:p>
            <a:r>
              <a:rPr lang="zh-CN" altLang="en-US" dirty="0"/>
              <a:t>参考产品</a:t>
            </a:r>
            <a:endParaRPr lang="en-US" altLang="zh-CN" dirty="0"/>
          </a:p>
          <a:p>
            <a:pPr lvl="1"/>
            <a:r>
              <a:rPr lang="en-US" altLang="zh-CN" dirty="0"/>
              <a:t>Sony </a:t>
            </a:r>
            <a:r>
              <a:rPr lang="zh-CN" altLang="en-US" dirty="0"/>
              <a:t>小蜜蜂</a:t>
            </a:r>
            <a:endParaRPr lang="en-US" altLang="zh-CN" dirty="0"/>
          </a:p>
          <a:p>
            <a:pPr lvl="1"/>
            <a:r>
              <a:rPr lang="zh-CN" altLang="en-US" dirty="0"/>
              <a:t>其他同类产品品牌：</a:t>
            </a:r>
            <a:r>
              <a:rPr lang="zh-CN" altLang="en-US" b="0" i="0" dirty="0">
                <a:solidFill>
                  <a:srgbClr val="191919"/>
                </a:solidFill>
                <a:effectLst/>
                <a:latin typeface="PingFang SC"/>
              </a:rPr>
              <a:t>博雅，罗德，麦拉达</a:t>
            </a:r>
            <a:endParaRPr lang="zh-CN" altLang="en-US" dirty="0"/>
          </a:p>
        </p:txBody>
      </p:sp>
      <p:pic>
        <p:nvPicPr>
          <p:cNvPr id="4098" name="Picture 2">
            <a:extLst>
              <a:ext uri="{FF2B5EF4-FFF2-40B4-BE49-F238E27FC236}">
                <a16:creationId xmlns:a16="http://schemas.microsoft.com/office/drawing/2014/main" id="{B9A694FC-8347-4613-B473-073EA6729D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55" r="11925"/>
          <a:stretch/>
        </p:blipFill>
        <p:spPr bwMode="auto">
          <a:xfrm>
            <a:off x="5239657" y="1400660"/>
            <a:ext cx="6114143" cy="520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6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EE321-C53D-4374-86EC-9112A2C1A4B8}"/>
              </a:ext>
            </a:extLst>
          </p:cNvPr>
          <p:cNvSpPr>
            <a:spLocks noGrp="1"/>
          </p:cNvSpPr>
          <p:nvPr>
            <p:ph type="title"/>
          </p:nvPr>
        </p:nvSpPr>
        <p:spPr/>
        <p:txBody>
          <a:bodyPr/>
          <a:lstStyle/>
          <a:p>
            <a:endParaRPr lang="zh-CN" altLang="en-US"/>
          </a:p>
        </p:txBody>
      </p:sp>
      <p:pic>
        <p:nvPicPr>
          <p:cNvPr id="9" name="内容占位符 8">
            <a:extLst>
              <a:ext uri="{FF2B5EF4-FFF2-40B4-BE49-F238E27FC236}">
                <a16:creationId xmlns:a16="http://schemas.microsoft.com/office/drawing/2014/main" id="{3984DFC2-E4A2-4236-8412-2A2F1D1873AC}"/>
              </a:ext>
            </a:extLst>
          </p:cNvPr>
          <p:cNvPicPr>
            <a:picLocks noGrp="1" noChangeAspect="1"/>
          </p:cNvPicPr>
          <p:nvPr>
            <p:ph idx="1"/>
          </p:nvPr>
        </p:nvPicPr>
        <p:blipFill>
          <a:blip r:embed="rId2"/>
          <a:stretch>
            <a:fillRect/>
          </a:stretch>
        </p:blipFill>
        <p:spPr>
          <a:xfrm>
            <a:off x="0" y="1813938"/>
            <a:ext cx="2115297" cy="1604524"/>
          </a:xfrm>
        </p:spPr>
      </p:pic>
      <p:pic>
        <p:nvPicPr>
          <p:cNvPr id="5" name="图片 4">
            <a:extLst>
              <a:ext uri="{FF2B5EF4-FFF2-40B4-BE49-F238E27FC236}">
                <a16:creationId xmlns:a16="http://schemas.microsoft.com/office/drawing/2014/main" id="{0F63C462-0DCC-498E-BF0B-A067B82D4AB9}"/>
              </a:ext>
            </a:extLst>
          </p:cNvPr>
          <p:cNvPicPr>
            <a:picLocks noChangeAspect="1"/>
          </p:cNvPicPr>
          <p:nvPr/>
        </p:nvPicPr>
        <p:blipFill>
          <a:blip r:embed="rId3"/>
          <a:stretch>
            <a:fillRect/>
          </a:stretch>
        </p:blipFill>
        <p:spPr>
          <a:xfrm>
            <a:off x="7195573" y="1825625"/>
            <a:ext cx="4158227" cy="3763251"/>
          </a:xfrm>
          <a:prstGeom prst="rect">
            <a:avLst/>
          </a:prstGeom>
        </p:spPr>
      </p:pic>
      <p:pic>
        <p:nvPicPr>
          <p:cNvPr id="7" name="图片 6">
            <a:extLst>
              <a:ext uri="{FF2B5EF4-FFF2-40B4-BE49-F238E27FC236}">
                <a16:creationId xmlns:a16="http://schemas.microsoft.com/office/drawing/2014/main" id="{140869D0-FAA1-49C6-8588-EBC29028F655}"/>
              </a:ext>
            </a:extLst>
          </p:cNvPr>
          <p:cNvPicPr>
            <a:picLocks noChangeAspect="1"/>
          </p:cNvPicPr>
          <p:nvPr/>
        </p:nvPicPr>
        <p:blipFill>
          <a:blip r:embed="rId4"/>
          <a:stretch>
            <a:fillRect/>
          </a:stretch>
        </p:blipFill>
        <p:spPr>
          <a:xfrm>
            <a:off x="2531251" y="1751349"/>
            <a:ext cx="4248368" cy="3911801"/>
          </a:xfrm>
          <a:prstGeom prst="rect">
            <a:avLst/>
          </a:prstGeom>
        </p:spPr>
      </p:pic>
    </p:spTree>
    <p:extLst>
      <p:ext uri="{BB962C8B-B14F-4D97-AF65-F5344CB8AC3E}">
        <p14:creationId xmlns:p14="http://schemas.microsoft.com/office/powerpoint/2010/main" val="496744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23A144-29B0-47AA-A7D8-7F84884C67B8}"/>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F2649032-B511-474B-B660-C1E46E22031C}"/>
              </a:ext>
            </a:extLst>
          </p:cNvPr>
          <p:cNvPicPr>
            <a:picLocks noGrp="1" noChangeAspect="1"/>
          </p:cNvPicPr>
          <p:nvPr>
            <p:ph idx="1"/>
          </p:nvPr>
        </p:nvPicPr>
        <p:blipFill>
          <a:blip r:embed="rId2"/>
          <a:stretch>
            <a:fillRect/>
          </a:stretch>
        </p:blipFill>
        <p:spPr>
          <a:xfrm>
            <a:off x="838200" y="2516436"/>
            <a:ext cx="2451226" cy="3505380"/>
          </a:xfrm>
        </p:spPr>
      </p:pic>
      <p:pic>
        <p:nvPicPr>
          <p:cNvPr id="5" name="图片 4">
            <a:extLst>
              <a:ext uri="{FF2B5EF4-FFF2-40B4-BE49-F238E27FC236}">
                <a16:creationId xmlns:a16="http://schemas.microsoft.com/office/drawing/2014/main" id="{9106B6EA-CAB0-47D5-9B11-F66F3683CD87}"/>
              </a:ext>
            </a:extLst>
          </p:cNvPr>
          <p:cNvPicPr>
            <a:picLocks noChangeAspect="1"/>
          </p:cNvPicPr>
          <p:nvPr/>
        </p:nvPicPr>
        <p:blipFill>
          <a:blip r:embed="rId3"/>
          <a:stretch>
            <a:fillRect/>
          </a:stretch>
        </p:blipFill>
        <p:spPr>
          <a:xfrm flipH="1">
            <a:off x="3766387" y="2516436"/>
            <a:ext cx="3064654" cy="3467278"/>
          </a:xfrm>
          <a:prstGeom prst="rect">
            <a:avLst/>
          </a:prstGeom>
        </p:spPr>
      </p:pic>
      <p:pic>
        <p:nvPicPr>
          <p:cNvPr id="11" name="图片 10">
            <a:extLst>
              <a:ext uri="{FF2B5EF4-FFF2-40B4-BE49-F238E27FC236}">
                <a16:creationId xmlns:a16="http://schemas.microsoft.com/office/drawing/2014/main" id="{58680C56-88C7-4C2A-B77C-454A1D9C627B}"/>
              </a:ext>
            </a:extLst>
          </p:cNvPr>
          <p:cNvPicPr>
            <a:picLocks noChangeAspect="1"/>
          </p:cNvPicPr>
          <p:nvPr/>
        </p:nvPicPr>
        <p:blipFill>
          <a:blip r:embed="rId4"/>
          <a:stretch>
            <a:fillRect/>
          </a:stretch>
        </p:blipFill>
        <p:spPr>
          <a:xfrm>
            <a:off x="7078402" y="2814320"/>
            <a:ext cx="5113598" cy="4043680"/>
          </a:xfrm>
          <a:prstGeom prst="rect">
            <a:avLst/>
          </a:prstGeom>
        </p:spPr>
      </p:pic>
      <p:pic>
        <p:nvPicPr>
          <p:cNvPr id="9" name="图片 8">
            <a:extLst>
              <a:ext uri="{FF2B5EF4-FFF2-40B4-BE49-F238E27FC236}">
                <a16:creationId xmlns:a16="http://schemas.microsoft.com/office/drawing/2014/main" id="{897F36E3-F419-4A8B-907B-1878465B52B3}"/>
              </a:ext>
            </a:extLst>
          </p:cNvPr>
          <p:cNvPicPr>
            <a:picLocks noChangeAspect="1"/>
          </p:cNvPicPr>
          <p:nvPr/>
        </p:nvPicPr>
        <p:blipFill>
          <a:blip r:embed="rId5"/>
          <a:stretch>
            <a:fillRect/>
          </a:stretch>
        </p:blipFill>
        <p:spPr>
          <a:xfrm>
            <a:off x="7078403" y="0"/>
            <a:ext cx="5113597" cy="2814320"/>
          </a:xfrm>
          <a:prstGeom prst="rect">
            <a:avLst/>
          </a:prstGeom>
        </p:spPr>
      </p:pic>
    </p:spTree>
    <p:extLst>
      <p:ext uri="{BB962C8B-B14F-4D97-AF65-F5344CB8AC3E}">
        <p14:creationId xmlns:p14="http://schemas.microsoft.com/office/powerpoint/2010/main" val="2615363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3B207-05BB-4872-A61B-69BED0C2A8D1}"/>
              </a:ext>
            </a:extLst>
          </p:cNvPr>
          <p:cNvSpPr>
            <a:spLocks noGrp="1"/>
          </p:cNvSpPr>
          <p:nvPr>
            <p:ph type="title"/>
          </p:nvPr>
        </p:nvSpPr>
        <p:spPr/>
        <p:txBody>
          <a:bodyPr/>
          <a:lstStyle/>
          <a:p>
            <a:r>
              <a:rPr lang="zh-CN" altLang="en-US" dirty="0"/>
              <a:t>降噪录音麦克风</a:t>
            </a:r>
            <a:r>
              <a:rPr lang="en-US" altLang="zh-CN" dirty="0"/>
              <a:t>/</a:t>
            </a:r>
            <a:r>
              <a:rPr lang="zh-CN" altLang="en-US" dirty="0"/>
              <a:t>直播应用</a:t>
            </a:r>
            <a:r>
              <a:rPr lang="en-US" altLang="zh-CN" dirty="0"/>
              <a:t>—</a:t>
            </a:r>
            <a:r>
              <a:rPr lang="zh-CN" altLang="en-US" dirty="0"/>
              <a:t>产品需求特性</a:t>
            </a:r>
          </a:p>
        </p:txBody>
      </p:sp>
      <p:sp>
        <p:nvSpPr>
          <p:cNvPr id="3" name="内容占位符 2">
            <a:extLst>
              <a:ext uri="{FF2B5EF4-FFF2-40B4-BE49-F238E27FC236}">
                <a16:creationId xmlns:a16="http://schemas.microsoft.com/office/drawing/2014/main" id="{DAFBDC82-A1E8-438D-8E10-B49AA1793D55}"/>
              </a:ext>
            </a:extLst>
          </p:cNvPr>
          <p:cNvSpPr>
            <a:spLocks noGrp="1"/>
          </p:cNvSpPr>
          <p:nvPr>
            <p:ph idx="1"/>
          </p:nvPr>
        </p:nvSpPr>
        <p:spPr/>
        <p:txBody>
          <a:bodyPr>
            <a:normAutofit fontScale="92500" lnSpcReduction="20000"/>
          </a:bodyPr>
          <a:lstStyle/>
          <a:p>
            <a:r>
              <a:rPr lang="en-US" altLang="zh-CN" dirty="0"/>
              <a:t>1. </a:t>
            </a:r>
            <a:r>
              <a:rPr lang="zh-CN" altLang="en-US" dirty="0"/>
              <a:t>使用场景</a:t>
            </a:r>
            <a:endParaRPr lang="en-US" altLang="zh-CN" dirty="0"/>
          </a:p>
          <a:p>
            <a:pPr lvl="1"/>
            <a:r>
              <a:rPr lang="zh-CN" altLang="en-US" dirty="0"/>
              <a:t>户外直播或录制视频</a:t>
            </a:r>
            <a:endParaRPr lang="en-US" altLang="zh-CN" dirty="0"/>
          </a:p>
          <a:p>
            <a:pPr lvl="1"/>
            <a:r>
              <a:rPr lang="zh-CN" altLang="en-US" dirty="0"/>
              <a:t>室内直播或录音</a:t>
            </a:r>
            <a:endParaRPr lang="en-US" altLang="zh-CN" dirty="0"/>
          </a:p>
          <a:p>
            <a:pPr lvl="1"/>
            <a:r>
              <a:rPr lang="zh-CN" altLang="en-US" dirty="0"/>
              <a:t>个人会议系统</a:t>
            </a:r>
            <a:endParaRPr lang="en-US" altLang="zh-CN" dirty="0"/>
          </a:p>
          <a:p>
            <a:r>
              <a:rPr lang="en-US" altLang="zh-CN" dirty="0"/>
              <a:t>2. </a:t>
            </a:r>
            <a:r>
              <a:rPr lang="zh-CN" altLang="en-US" dirty="0"/>
              <a:t>声音需求</a:t>
            </a:r>
            <a:endParaRPr lang="en-US" altLang="zh-CN" dirty="0"/>
          </a:p>
          <a:p>
            <a:pPr lvl="1"/>
            <a:r>
              <a:rPr lang="zh-CN" altLang="en-US" dirty="0"/>
              <a:t>降低环境噪音，扛风噪，无底噪</a:t>
            </a:r>
            <a:r>
              <a:rPr lang="en-US" altLang="zh-CN" dirty="0"/>
              <a:t>(</a:t>
            </a:r>
            <a:r>
              <a:rPr lang="zh-CN" altLang="en-US" dirty="0"/>
              <a:t>室内录音</a:t>
            </a:r>
            <a:r>
              <a:rPr lang="en-US" altLang="zh-CN" dirty="0"/>
              <a:t>)</a:t>
            </a:r>
          </a:p>
          <a:p>
            <a:pPr lvl="1"/>
            <a:r>
              <a:rPr lang="zh-CN" altLang="en-US" dirty="0"/>
              <a:t>高灵敏度（录制安静环境下的环境音）</a:t>
            </a:r>
            <a:endParaRPr lang="en-US" altLang="zh-CN" dirty="0"/>
          </a:p>
          <a:p>
            <a:r>
              <a:rPr lang="en-US" altLang="zh-CN" dirty="0"/>
              <a:t>3. </a:t>
            </a:r>
            <a:r>
              <a:rPr lang="zh-CN" altLang="en-US" dirty="0"/>
              <a:t>其他需求</a:t>
            </a:r>
            <a:endParaRPr lang="en-US" altLang="zh-CN" dirty="0"/>
          </a:p>
          <a:p>
            <a:pPr lvl="1"/>
            <a:r>
              <a:rPr lang="zh-CN" altLang="en-US" dirty="0"/>
              <a:t>防水</a:t>
            </a:r>
            <a:r>
              <a:rPr lang="en-US" altLang="zh-CN" dirty="0"/>
              <a:t>(</a:t>
            </a:r>
            <a:r>
              <a:rPr lang="zh-CN" altLang="en-US" dirty="0"/>
              <a:t>户外</a:t>
            </a:r>
            <a:r>
              <a:rPr lang="en-US" altLang="zh-CN" dirty="0"/>
              <a:t>)</a:t>
            </a:r>
            <a:r>
              <a:rPr lang="zh-CN" altLang="en-US" dirty="0"/>
              <a:t>，减震，</a:t>
            </a:r>
            <a:endParaRPr lang="en-US" altLang="zh-CN" dirty="0"/>
          </a:p>
          <a:p>
            <a:r>
              <a:rPr lang="en-US" altLang="zh-CN" dirty="0"/>
              <a:t>4. </a:t>
            </a:r>
            <a:r>
              <a:rPr lang="zh-CN" altLang="en-US" dirty="0"/>
              <a:t>应用形态</a:t>
            </a:r>
            <a:endParaRPr lang="en-US" altLang="zh-CN" dirty="0"/>
          </a:p>
          <a:p>
            <a:pPr lvl="1"/>
            <a:r>
              <a:rPr lang="zh-CN" altLang="en-US" dirty="0"/>
              <a:t>集成到云台产品中</a:t>
            </a:r>
            <a:endParaRPr lang="en-US" altLang="zh-CN" dirty="0"/>
          </a:p>
          <a:p>
            <a:pPr lvl="1"/>
            <a:r>
              <a:rPr lang="zh-CN" altLang="en-US" dirty="0"/>
              <a:t>独立的麦克风录音器，通过有线</a:t>
            </a:r>
            <a:r>
              <a:rPr lang="en-US" altLang="zh-CN" dirty="0"/>
              <a:t>/</a:t>
            </a:r>
            <a:r>
              <a:rPr lang="zh-CN" altLang="en-US" dirty="0"/>
              <a:t>无线的方式扩展到云台或手机</a:t>
            </a:r>
            <a:endParaRPr lang="en-US" altLang="zh-CN" dirty="0"/>
          </a:p>
          <a:p>
            <a:pPr lvl="1"/>
            <a:endParaRPr lang="zh-CN" altLang="en-US" dirty="0"/>
          </a:p>
        </p:txBody>
      </p:sp>
    </p:spTree>
    <p:extLst>
      <p:ext uri="{BB962C8B-B14F-4D97-AF65-F5344CB8AC3E}">
        <p14:creationId xmlns:p14="http://schemas.microsoft.com/office/powerpoint/2010/main" val="124215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F4CEF1-9876-4A8E-A6AA-BFE2B2D32E8E}"/>
              </a:ext>
            </a:extLst>
          </p:cNvPr>
          <p:cNvSpPr>
            <a:spLocks noGrp="1"/>
          </p:cNvSpPr>
          <p:nvPr>
            <p:ph type="title"/>
          </p:nvPr>
        </p:nvSpPr>
        <p:spPr/>
        <p:txBody>
          <a:bodyPr/>
          <a:lstStyle/>
          <a:p>
            <a:r>
              <a:rPr lang="zh-CN" altLang="en-US" dirty="0"/>
              <a:t>降噪录音麦克风</a:t>
            </a:r>
            <a:r>
              <a:rPr lang="en-US" altLang="zh-CN" dirty="0"/>
              <a:t>/</a:t>
            </a:r>
            <a:r>
              <a:rPr lang="zh-CN" altLang="en-US" dirty="0"/>
              <a:t>直播应用</a:t>
            </a:r>
            <a:r>
              <a:rPr lang="en-US" altLang="zh-CN" dirty="0"/>
              <a:t>—</a:t>
            </a:r>
            <a:r>
              <a:rPr lang="zh-CN" altLang="en-US" dirty="0"/>
              <a:t>产品扩展</a:t>
            </a:r>
          </a:p>
        </p:txBody>
      </p:sp>
      <p:sp>
        <p:nvSpPr>
          <p:cNvPr id="3" name="内容占位符 2">
            <a:extLst>
              <a:ext uri="{FF2B5EF4-FFF2-40B4-BE49-F238E27FC236}">
                <a16:creationId xmlns:a16="http://schemas.microsoft.com/office/drawing/2014/main" id="{33F9274D-2A99-4871-8E2F-26604A3F7F53}"/>
              </a:ext>
            </a:extLst>
          </p:cNvPr>
          <p:cNvSpPr>
            <a:spLocks noGrp="1"/>
          </p:cNvSpPr>
          <p:nvPr>
            <p:ph idx="1"/>
          </p:nvPr>
        </p:nvSpPr>
        <p:spPr/>
        <p:txBody>
          <a:bodyPr/>
          <a:lstStyle/>
          <a:p>
            <a:r>
              <a:rPr lang="zh-CN" altLang="en-US" dirty="0"/>
              <a:t>云台</a:t>
            </a:r>
            <a:r>
              <a:rPr lang="en-US" altLang="zh-CN" dirty="0"/>
              <a:t>/</a:t>
            </a:r>
            <a:r>
              <a:rPr lang="zh-CN" altLang="en-US" dirty="0"/>
              <a:t>自拍杆</a:t>
            </a:r>
            <a:r>
              <a:rPr lang="en-US" altLang="zh-CN" dirty="0"/>
              <a:t>/</a:t>
            </a:r>
            <a:r>
              <a:rPr lang="zh-CN" altLang="en-US" dirty="0"/>
              <a:t>固定架</a:t>
            </a:r>
            <a:endParaRPr lang="en-US" altLang="zh-CN" dirty="0"/>
          </a:p>
          <a:p>
            <a:pPr lvl="1"/>
            <a:r>
              <a:rPr lang="zh-CN" altLang="en-US" dirty="0"/>
              <a:t>自拍类，加手势控制算法</a:t>
            </a:r>
            <a:endParaRPr lang="en-US" altLang="zh-CN" dirty="0"/>
          </a:p>
          <a:p>
            <a:r>
              <a:rPr lang="zh-CN" altLang="en-US" dirty="0"/>
              <a:t>无人机</a:t>
            </a:r>
            <a:endParaRPr lang="en-US" altLang="zh-CN" b="1" dirty="0"/>
          </a:p>
          <a:p>
            <a:r>
              <a:rPr lang="zh-CN" altLang="en-US" dirty="0"/>
              <a:t>外置摄像头</a:t>
            </a:r>
            <a:r>
              <a:rPr lang="en-US" altLang="zh-CN" dirty="0"/>
              <a:t>+Mic</a:t>
            </a:r>
            <a:r>
              <a:rPr lang="zh-CN" altLang="en-US" dirty="0"/>
              <a:t>，一体外置</a:t>
            </a:r>
            <a:endParaRPr lang="en-US" altLang="zh-CN" dirty="0"/>
          </a:p>
          <a:p>
            <a:r>
              <a:rPr lang="zh-CN" altLang="en-US" dirty="0"/>
              <a:t>单反相机扩展</a:t>
            </a:r>
            <a:r>
              <a:rPr lang="en-US" altLang="zh-CN" dirty="0"/>
              <a:t>Mic</a:t>
            </a:r>
          </a:p>
          <a:p>
            <a:r>
              <a:rPr lang="zh-CN" altLang="en-US" dirty="0"/>
              <a:t>移动拍摄类产品的扩展</a:t>
            </a:r>
            <a:r>
              <a:rPr lang="en-US" altLang="zh-CN" dirty="0"/>
              <a:t>Mic</a:t>
            </a:r>
            <a:endParaRPr lang="zh-CN" altLang="en-US" dirty="0"/>
          </a:p>
        </p:txBody>
      </p:sp>
    </p:spTree>
    <p:extLst>
      <p:ext uri="{BB962C8B-B14F-4D97-AF65-F5344CB8AC3E}">
        <p14:creationId xmlns:p14="http://schemas.microsoft.com/office/powerpoint/2010/main" val="28754776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4160</TotalTime>
  <Words>1773</Words>
  <Application>Microsoft Office PowerPoint</Application>
  <PresentationFormat>宽屏</PresentationFormat>
  <Paragraphs>177</Paragraphs>
  <Slides>48</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48</vt:i4>
      </vt:variant>
    </vt:vector>
  </HeadingPairs>
  <TitlesOfParts>
    <vt:vector size="58" baseType="lpstr">
      <vt:lpstr>-apple-system</vt:lpstr>
      <vt:lpstr>PingFang SC</vt:lpstr>
      <vt:lpstr>PingFangSC</vt:lpstr>
      <vt:lpstr>等线</vt:lpstr>
      <vt:lpstr>等线 Light</vt:lpstr>
      <vt:lpstr>Microsoft YaHei</vt:lpstr>
      <vt:lpstr>Arial</vt:lpstr>
      <vt:lpstr>Arial</vt:lpstr>
      <vt:lpstr>tahoma</vt:lpstr>
      <vt:lpstr>Office 主题​​</vt:lpstr>
      <vt:lpstr>PowerPoint 演示文稿</vt:lpstr>
      <vt:lpstr>SNC8600产品应用</vt:lpstr>
      <vt:lpstr>PowerPoint 演示文稿</vt:lpstr>
      <vt:lpstr>降噪录音麦克风/直播应用—手持云台</vt:lpstr>
      <vt:lpstr>降噪录音麦克风/直播应用--户外采访</vt:lpstr>
      <vt:lpstr>PowerPoint 演示文稿</vt:lpstr>
      <vt:lpstr>PowerPoint 演示文稿</vt:lpstr>
      <vt:lpstr>降噪录音麦克风/直播应用—产品需求特性</vt:lpstr>
      <vt:lpstr>降噪录音麦克风/直播应用—产品扩展</vt:lpstr>
      <vt:lpstr>麦克风阵列应用—智慧屏</vt:lpstr>
      <vt:lpstr>麦克风阵列应用—智慧屏</vt:lpstr>
      <vt:lpstr>智慧屏Mic阵列</vt:lpstr>
      <vt:lpstr>PowerPoint 演示文稿</vt:lpstr>
      <vt:lpstr>视频会议系统</vt:lpstr>
      <vt:lpstr>视频会议系统</vt:lpstr>
      <vt:lpstr>麦克风阵列—产品需求特性</vt:lpstr>
      <vt:lpstr>USB声卡</vt:lpstr>
      <vt:lpstr>Shure MV51</vt:lpstr>
      <vt:lpstr>USB 麦克风</vt:lpstr>
      <vt:lpstr>便携式录音设备</vt:lpstr>
      <vt:lpstr>便携式录音设备</vt:lpstr>
      <vt:lpstr>可能的问题/参数</vt:lpstr>
      <vt:lpstr>Mic参数</vt:lpstr>
      <vt:lpstr>Mic品牌list</vt:lpstr>
      <vt:lpstr>Mic+Spk场景</vt:lpstr>
      <vt:lpstr>附录</vt:lpstr>
      <vt:lpstr>附录—Shure MV51</vt:lpstr>
      <vt:lpstr>附录—Blue Yeti</vt:lpstr>
      <vt:lpstr>附录— Blue Yeti</vt:lpstr>
      <vt:lpstr>附录—Blue Yeti 拾音模式</vt:lpstr>
      <vt:lpstr>附录-- RODE</vt:lpstr>
      <vt:lpstr>附录– 户外采访</vt:lpstr>
      <vt:lpstr>麦克风阵列</vt:lpstr>
      <vt:lpstr>麦克风阵列—算法</vt:lpstr>
      <vt:lpstr>PowerPoint 演示文稿</vt:lpstr>
      <vt:lpstr>Mic相关算法</vt:lpstr>
      <vt:lpstr>PowerPoint 演示文稿</vt:lpstr>
      <vt:lpstr>麦克风阵列—线性</vt:lpstr>
      <vt:lpstr>麦克风阵列– 面/球</vt:lpstr>
      <vt:lpstr>常用的指向性麦克风</vt:lpstr>
      <vt:lpstr>常用的指向性麦克风</vt:lpstr>
      <vt:lpstr>常用的指向性麦克风</vt:lpstr>
      <vt:lpstr>常用的指向性麦克风</vt:lpstr>
      <vt:lpstr>Beforming原理</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Bai Rong</dc:creator>
  <cp:lastModifiedBy>Bai Rong</cp:lastModifiedBy>
  <cp:revision>329</cp:revision>
  <dcterms:created xsi:type="dcterms:W3CDTF">2020-08-17T04:16:19Z</dcterms:created>
  <dcterms:modified xsi:type="dcterms:W3CDTF">2023-01-31T12:22:53Z</dcterms:modified>
</cp:coreProperties>
</file>